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73" r:id="rId3"/>
    <p:sldMasterId id="2147483675" r:id="rId4"/>
    <p:sldMasterId id="2147483698" r:id="rId5"/>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2" roundtripDataSignature="AMtx7mhB2h+MXjn5KJWKGOUXcxUTak1K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4D9CCD-94D0-42EC-983B-12F53B95E9C6}">
  <a:tblStyle styleId="{964D9CCD-94D0-42EC-983B-12F53B95E9C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6E7"/>
          </a:solidFill>
        </a:fill>
      </a:tcStyle>
    </a:wholeTbl>
    <a:band1H>
      <a:tcTxStyle b="off" i="off"/>
      <a:tcStyle>
        <a:tcBdr/>
        <a:fill>
          <a:solidFill>
            <a:srgbClr val="E7CACB"/>
          </a:solidFill>
        </a:fill>
      </a:tcStyle>
    </a:band1H>
    <a:band2H>
      <a:tcTxStyle b="off" i="off"/>
      <a:tcStyle>
        <a:tcBdr/>
      </a:tcStyle>
    </a:band2H>
    <a:band1V>
      <a:tcTxStyle b="off" i="off"/>
      <a:tcStyle>
        <a:tcBdr/>
        <a:fill>
          <a:solidFill>
            <a:srgbClr val="E7CACB"/>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BC9EA0F-AA8D-467C-A5A3-D184F8A22CA3}"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ki Ntouzgou" userId="S::ntouzgou.a@unic.ac.cy::636c15c7-6a11-456d-a542-258293528ad9" providerId="AD" clId="Web-{71C5B620-0BE1-4A7D-6CAA-BF75D931950A}"/>
    <pc:docChg chg="modSld">
      <pc:chgData name="Aliki Ntouzgou" userId="S::ntouzgou.a@unic.ac.cy::636c15c7-6a11-456d-a542-258293528ad9" providerId="AD" clId="Web-{71C5B620-0BE1-4A7D-6CAA-BF75D931950A}" dt="2022-07-06T13:57:53.887" v="6" actId="20577"/>
      <pc:docMkLst>
        <pc:docMk/>
      </pc:docMkLst>
      <pc:sldChg chg="modSp">
        <pc:chgData name="Aliki Ntouzgou" userId="S::ntouzgou.a@unic.ac.cy::636c15c7-6a11-456d-a542-258293528ad9" providerId="AD" clId="Web-{71C5B620-0BE1-4A7D-6CAA-BF75D931950A}" dt="2022-07-06T13:42:38.862" v="1" actId="1076"/>
        <pc:sldMkLst>
          <pc:docMk/>
          <pc:sldMk cId="0" sldId="262"/>
        </pc:sldMkLst>
        <pc:spChg chg="mod">
          <ac:chgData name="Aliki Ntouzgou" userId="S::ntouzgou.a@unic.ac.cy::636c15c7-6a11-456d-a542-258293528ad9" providerId="AD" clId="Web-{71C5B620-0BE1-4A7D-6CAA-BF75D931950A}" dt="2022-07-06T13:42:31.940" v="0" actId="1076"/>
          <ac:spMkLst>
            <pc:docMk/>
            <pc:sldMk cId="0" sldId="262"/>
            <ac:spMk id="414" creationId="{00000000-0000-0000-0000-000000000000}"/>
          </ac:spMkLst>
        </pc:spChg>
        <pc:spChg chg="mod">
          <ac:chgData name="Aliki Ntouzgou" userId="S::ntouzgou.a@unic.ac.cy::636c15c7-6a11-456d-a542-258293528ad9" providerId="AD" clId="Web-{71C5B620-0BE1-4A7D-6CAA-BF75D931950A}" dt="2022-07-06T13:42:38.862" v="1" actId="1076"/>
          <ac:spMkLst>
            <pc:docMk/>
            <pc:sldMk cId="0" sldId="262"/>
            <ac:spMk id="416" creationId="{00000000-0000-0000-0000-000000000000}"/>
          </ac:spMkLst>
        </pc:spChg>
      </pc:sldChg>
      <pc:sldChg chg="modSp">
        <pc:chgData name="Aliki Ntouzgou" userId="S::ntouzgou.a@unic.ac.cy::636c15c7-6a11-456d-a542-258293528ad9" providerId="AD" clId="Web-{71C5B620-0BE1-4A7D-6CAA-BF75D931950A}" dt="2022-07-06T13:42:51.315" v="2" actId="1076"/>
        <pc:sldMkLst>
          <pc:docMk/>
          <pc:sldMk cId="0" sldId="278"/>
        </pc:sldMkLst>
        <pc:spChg chg="mod">
          <ac:chgData name="Aliki Ntouzgou" userId="S::ntouzgou.a@unic.ac.cy::636c15c7-6a11-456d-a542-258293528ad9" providerId="AD" clId="Web-{71C5B620-0BE1-4A7D-6CAA-BF75D931950A}" dt="2022-07-06T13:42:51.315" v="2" actId="1076"/>
          <ac:spMkLst>
            <pc:docMk/>
            <pc:sldMk cId="0" sldId="278"/>
            <ac:spMk id="589" creationId="{00000000-0000-0000-0000-000000000000}"/>
          </ac:spMkLst>
        </pc:spChg>
      </pc:sldChg>
      <pc:sldChg chg="modSp">
        <pc:chgData name="Aliki Ntouzgou" userId="S::ntouzgou.a@unic.ac.cy::636c15c7-6a11-456d-a542-258293528ad9" providerId="AD" clId="Web-{71C5B620-0BE1-4A7D-6CAA-BF75D931950A}" dt="2022-07-06T13:43:02.910" v="4" actId="20577"/>
        <pc:sldMkLst>
          <pc:docMk/>
          <pc:sldMk cId="0" sldId="285"/>
        </pc:sldMkLst>
        <pc:spChg chg="mod">
          <ac:chgData name="Aliki Ntouzgou" userId="S::ntouzgou.a@unic.ac.cy::636c15c7-6a11-456d-a542-258293528ad9" providerId="AD" clId="Web-{71C5B620-0BE1-4A7D-6CAA-BF75D931950A}" dt="2022-07-06T13:43:02.910" v="4" actId="20577"/>
          <ac:spMkLst>
            <pc:docMk/>
            <pc:sldMk cId="0" sldId="285"/>
            <ac:spMk id="656" creationId="{00000000-0000-0000-0000-000000000000}"/>
          </ac:spMkLst>
        </pc:spChg>
      </pc:sldChg>
      <pc:sldChg chg="modSp">
        <pc:chgData name="Aliki Ntouzgou" userId="S::ntouzgou.a@unic.ac.cy::636c15c7-6a11-456d-a542-258293528ad9" providerId="AD" clId="Web-{71C5B620-0BE1-4A7D-6CAA-BF75D931950A}" dt="2022-07-06T13:57:53.887" v="6" actId="20577"/>
        <pc:sldMkLst>
          <pc:docMk/>
          <pc:sldMk cId="0" sldId="287"/>
        </pc:sldMkLst>
        <pc:spChg chg="mod">
          <ac:chgData name="Aliki Ntouzgou" userId="S::ntouzgou.a@unic.ac.cy::636c15c7-6a11-456d-a542-258293528ad9" providerId="AD" clId="Web-{71C5B620-0BE1-4A7D-6CAA-BF75D931950A}" dt="2022-07-06T13:57:53.887" v="6" actId="20577"/>
          <ac:spMkLst>
            <pc:docMk/>
            <pc:sldMk cId="0" sldId="287"/>
            <ac:spMk id="670" creationId="{00000000-0000-0000-0000-000000000000}"/>
          </ac:spMkLst>
        </pc:spChg>
      </pc:sldChg>
    </pc:docChg>
  </pc:docChgLst>
  <pc:docChgLst>
    <pc:chgData name="Aliki Ntouzgou" userId="S::ntouzgou.a@unic.ac.cy::636c15c7-6a11-456d-a542-258293528ad9" providerId="AD" clId="Web-{F3401EA8-00E2-FF0C-A19C-0178E34C616B}"/>
    <pc:docChg chg="modSld">
      <pc:chgData name="Aliki Ntouzgou" userId="S::ntouzgou.a@unic.ac.cy::636c15c7-6a11-456d-a542-258293528ad9" providerId="AD" clId="Web-{F3401EA8-00E2-FF0C-A19C-0178E34C616B}" dt="2022-07-06T14:09:27.993" v="0" actId="20577"/>
      <pc:docMkLst>
        <pc:docMk/>
      </pc:docMkLst>
      <pc:sldChg chg="modSp">
        <pc:chgData name="Aliki Ntouzgou" userId="S::ntouzgou.a@unic.ac.cy::636c15c7-6a11-456d-a542-258293528ad9" providerId="AD" clId="Web-{F3401EA8-00E2-FF0C-A19C-0178E34C616B}" dt="2022-07-06T14:09:27.993" v="0" actId="20577"/>
        <pc:sldMkLst>
          <pc:docMk/>
          <pc:sldMk cId="0" sldId="287"/>
        </pc:sldMkLst>
        <pc:spChg chg="mod">
          <ac:chgData name="Aliki Ntouzgou" userId="S::ntouzgou.a@unic.ac.cy::636c15c7-6a11-456d-a542-258293528ad9" providerId="AD" clId="Web-{F3401EA8-00E2-FF0C-A19C-0178E34C616B}" dt="2022-07-06T14:09:27.993" v="0" actId="20577"/>
          <ac:spMkLst>
            <pc:docMk/>
            <pc:sldMk cId="0" sldId="287"/>
            <ac:spMk id="670" creationId="{00000000-0000-0000-0000-000000000000}"/>
          </ac:spMkLst>
        </pc:spChg>
      </pc:sldChg>
    </pc:docChg>
  </pc:docChgLst>
  <pc:docChgLst>
    <pc:chgData name="Leonidas Katelaris" userId="65995d7a-907b-4721-9f3f-c850c893dd0d" providerId="ADAL" clId="{48E34A32-A3C2-44EF-9E41-9940330C12B6}"/>
    <pc:docChg chg="modSld">
      <pc:chgData name="Leonidas Katelaris" userId="65995d7a-907b-4721-9f3f-c850c893dd0d" providerId="ADAL" clId="{48E34A32-A3C2-44EF-9E41-9940330C12B6}" dt="2022-07-11T12:47:05.723" v="1" actId="207"/>
      <pc:docMkLst>
        <pc:docMk/>
      </pc:docMkLst>
      <pc:sldChg chg="modSp mod">
        <pc:chgData name="Leonidas Katelaris" userId="65995d7a-907b-4721-9f3f-c850c893dd0d" providerId="ADAL" clId="{48E34A32-A3C2-44EF-9E41-9940330C12B6}" dt="2022-07-11T12:47:05.723" v="1" actId="207"/>
        <pc:sldMkLst>
          <pc:docMk/>
          <pc:sldMk cId="0" sldId="287"/>
        </pc:sldMkLst>
        <pc:spChg chg="mod">
          <ac:chgData name="Leonidas Katelaris" userId="65995d7a-907b-4721-9f3f-c850c893dd0d" providerId="ADAL" clId="{48E34A32-A3C2-44EF-9E41-9940330C12B6}" dt="2022-07-11T12:47:05.723" v="1" actId="207"/>
          <ac:spMkLst>
            <pc:docMk/>
            <pc:sldMk cId="0" sldId="287"/>
            <ac:spMk id="670"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aseline="0">
                <a:latin typeface="Arial Nova Cond" panose="020B0506020202020204"/>
              </a:defRPr>
            </a:pPr>
            <a:r>
              <a:rPr lang="en-US">
                <a:solidFill>
                  <a:srgbClr val="53626F"/>
                </a:solidFill>
              </a:rPr>
              <a:t>Chart Title</a:t>
            </a:r>
          </a:p>
        </c:rich>
      </c:tx>
      <c:layout>
        <c:manualLayout>
          <c:xMode val="edge"/>
          <c:yMode val="edge"/>
          <c:x val="0.44354456369827683"/>
          <c:y val="2.8192676153282352E-2"/>
        </c:manualLayout>
      </c:layout>
      <c:overlay val="0"/>
    </c:title>
    <c:autoTitleDeleted val="0"/>
    <c:plotArea>
      <c:layout>
        <c:manualLayout>
          <c:layoutTarget val="inner"/>
          <c:xMode val="edge"/>
          <c:yMode val="edge"/>
          <c:x val="0.1248497310946992"/>
          <c:y val="0.13626384668745814"/>
          <c:w val="0.74542646629138953"/>
          <c:h val="0.75287467485041992"/>
        </c:manualLayout>
      </c:layout>
      <c:barChart>
        <c:barDir val="col"/>
        <c:grouping val="clustered"/>
        <c:varyColors val="0"/>
        <c:ser>
          <c:idx val="0"/>
          <c:order val="0"/>
          <c:tx>
            <c:strRef>
              <c:f>Sheet1!$B$1</c:f>
              <c:strCache>
                <c:ptCount val="1"/>
                <c:pt idx="0">
                  <c:v>Variable 1</c:v>
                </c:pt>
              </c:strCache>
            </c:strRef>
          </c:tx>
          <c:invertIfNegative val="0"/>
          <c:cat>
            <c:strRef>
              <c:f>Sheet1!$A$2:$A$5</c:f>
              <c:strCache>
                <c:ptCount val="2"/>
                <c:pt idx="0">
                  <c:v>Category 1</c:v>
                </c:pt>
                <c:pt idx="1">
                  <c:v>Category 2</c:v>
                </c:pt>
              </c:strCache>
            </c:strRef>
          </c:cat>
          <c:val>
            <c:numRef>
              <c:f>Sheet1!$B$2:$B$5</c:f>
              <c:numCache>
                <c:formatCode>[$€-2]\ #,##0;[Red]\-[$€-2]\ #,##0</c:formatCode>
                <c:ptCount val="4"/>
                <c:pt idx="0">
                  <c:v>1177000</c:v>
                </c:pt>
                <c:pt idx="1">
                  <c:v>477000</c:v>
                </c:pt>
              </c:numCache>
            </c:numRef>
          </c:val>
          <c:extLst>
            <c:ext xmlns:c16="http://schemas.microsoft.com/office/drawing/2014/chart" uri="{C3380CC4-5D6E-409C-BE32-E72D297353CC}">
              <c16:uniqueId val="{00000000-B651-4D84-9BD6-E471E1C3075E}"/>
            </c:ext>
          </c:extLst>
        </c:ser>
        <c:ser>
          <c:idx val="1"/>
          <c:order val="1"/>
          <c:tx>
            <c:strRef>
              <c:f>Sheet1!$C$1</c:f>
              <c:strCache>
                <c:ptCount val="1"/>
                <c:pt idx="0">
                  <c:v>Variable 2</c:v>
                </c:pt>
              </c:strCache>
            </c:strRef>
          </c:tx>
          <c:invertIfNegative val="0"/>
          <c:cat>
            <c:strRef>
              <c:f>Sheet1!$A$2:$A$5</c:f>
              <c:strCache>
                <c:ptCount val="2"/>
                <c:pt idx="0">
                  <c:v>Category 1</c:v>
                </c:pt>
                <c:pt idx="1">
                  <c:v>Category 2</c:v>
                </c:pt>
              </c:strCache>
            </c:strRef>
          </c:cat>
          <c:val>
            <c:numRef>
              <c:f>Sheet1!$C$2:$C$5</c:f>
              <c:numCache>
                <c:formatCode>[$€-2]\ #,##0;[Red]\-[$€-2]\ #,##0</c:formatCode>
                <c:ptCount val="4"/>
                <c:pt idx="0">
                  <c:v>377000</c:v>
                </c:pt>
                <c:pt idx="1">
                  <c:v>707000</c:v>
                </c:pt>
              </c:numCache>
            </c:numRef>
          </c:val>
          <c:extLst>
            <c:ext xmlns:c16="http://schemas.microsoft.com/office/drawing/2014/chart" uri="{C3380CC4-5D6E-409C-BE32-E72D297353CC}">
              <c16:uniqueId val="{00000001-B651-4D84-9BD6-E471E1C3075E}"/>
            </c:ext>
          </c:extLst>
        </c:ser>
        <c:ser>
          <c:idx val="2"/>
          <c:order val="2"/>
          <c:tx>
            <c:strRef>
              <c:f>Sheet1!$D$1</c:f>
              <c:strCache>
                <c:ptCount val="1"/>
                <c:pt idx="0">
                  <c:v>Variable 3</c:v>
                </c:pt>
              </c:strCache>
            </c:strRef>
          </c:tx>
          <c:invertIfNegative val="0"/>
          <c:cat>
            <c:strRef>
              <c:f>Sheet1!$A$2:$A$5</c:f>
              <c:strCache>
                <c:ptCount val="2"/>
                <c:pt idx="0">
                  <c:v>Category 1</c:v>
                </c:pt>
                <c:pt idx="1">
                  <c:v>Category 2</c:v>
                </c:pt>
              </c:strCache>
            </c:strRef>
          </c:cat>
          <c:val>
            <c:numRef>
              <c:f>Sheet1!$D$2:$D$5</c:f>
              <c:numCache>
                <c:formatCode>[$€-2]\ #,##0;[Red]\-[$€-2]\ #,##0</c:formatCode>
                <c:ptCount val="4"/>
                <c:pt idx="0">
                  <c:v>677000</c:v>
                </c:pt>
                <c:pt idx="1">
                  <c:v>707000</c:v>
                </c:pt>
              </c:numCache>
            </c:numRef>
          </c:val>
          <c:extLst>
            <c:ext xmlns:c16="http://schemas.microsoft.com/office/drawing/2014/chart" uri="{C3380CC4-5D6E-409C-BE32-E72D297353CC}">
              <c16:uniqueId val="{00000002-B651-4D84-9BD6-E471E1C3075E}"/>
            </c:ext>
          </c:extLst>
        </c:ser>
        <c:ser>
          <c:idx val="3"/>
          <c:order val="3"/>
          <c:tx>
            <c:strRef>
              <c:f>Sheet1!$E$1</c:f>
              <c:strCache>
                <c:ptCount val="1"/>
                <c:pt idx="0">
                  <c:v>Variable 4</c:v>
                </c:pt>
              </c:strCache>
            </c:strRef>
          </c:tx>
          <c:invertIfNegative val="0"/>
          <c:cat>
            <c:strRef>
              <c:f>Sheet1!$A$2:$A$5</c:f>
              <c:strCache>
                <c:ptCount val="2"/>
                <c:pt idx="0">
                  <c:v>Category 1</c:v>
                </c:pt>
                <c:pt idx="1">
                  <c:v>Category 2</c:v>
                </c:pt>
              </c:strCache>
            </c:strRef>
          </c:cat>
          <c:val>
            <c:numRef>
              <c:f>Sheet1!$E$2:$E$5</c:f>
              <c:numCache>
                <c:formatCode>[$€-2]\ #,##0;[Red]\-[$€-2]\ #,##0</c:formatCode>
                <c:ptCount val="4"/>
                <c:pt idx="0">
                  <c:v>277000</c:v>
                </c:pt>
                <c:pt idx="1">
                  <c:v>577000</c:v>
                </c:pt>
              </c:numCache>
            </c:numRef>
          </c:val>
          <c:extLst>
            <c:ext xmlns:c16="http://schemas.microsoft.com/office/drawing/2014/chart" uri="{C3380CC4-5D6E-409C-BE32-E72D297353CC}">
              <c16:uniqueId val="{00000003-B651-4D84-9BD6-E471E1C3075E}"/>
            </c:ext>
          </c:extLst>
        </c:ser>
        <c:ser>
          <c:idx val="4"/>
          <c:order val="4"/>
          <c:tx>
            <c:strRef>
              <c:f>Sheet1!$F$1</c:f>
              <c:strCache>
                <c:ptCount val="1"/>
                <c:pt idx="0">
                  <c:v>Total</c:v>
                </c:pt>
              </c:strCache>
            </c:strRef>
          </c:tx>
          <c:invertIfNegative val="0"/>
          <c:cat>
            <c:strRef>
              <c:f>Sheet1!$A$2:$A$5</c:f>
              <c:strCache>
                <c:ptCount val="2"/>
                <c:pt idx="0">
                  <c:v>Category 1</c:v>
                </c:pt>
                <c:pt idx="1">
                  <c:v>Category 2</c:v>
                </c:pt>
              </c:strCache>
            </c:strRef>
          </c:cat>
          <c:val>
            <c:numRef>
              <c:f>Sheet1!$F$2:$F$5</c:f>
              <c:numCache>
                <c:formatCode>[$€-2]\ #,##0;[Red]\-[$€-2]\ #,##0</c:formatCode>
                <c:ptCount val="4"/>
                <c:pt idx="0">
                  <c:v>2077000</c:v>
                </c:pt>
                <c:pt idx="1">
                  <c:v>1277000</c:v>
                </c:pt>
              </c:numCache>
            </c:numRef>
          </c:val>
          <c:extLst>
            <c:ext xmlns:c16="http://schemas.microsoft.com/office/drawing/2014/chart" uri="{C3380CC4-5D6E-409C-BE32-E72D297353CC}">
              <c16:uniqueId val="{00000004-B651-4D84-9BD6-E471E1C3075E}"/>
            </c:ext>
          </c:extLst>
        </c:ser>
        <c:dLbls>
          <c:showLegendKey val="0"/>
          <c:showVal val="0"/>
          <c:showCatName val="0"/>
          <c:showSerName val="0"/>
          <c:showPercent val="0"/>
          <c:showBubbleSize val="0"/>
        </c:dLbls>
        <c:gapWidth val="150"/>
        <c:axId val="679591632"/>
        <c:axId val="785808928"/>
      </c:barChart>
      <c:catAx>
        <c:axId val="679591632"/>
        <c:scaling>
          <c:orientation val="minMax"/>
        </c:scaling>
        <c:delete val="0"/>
        <c:axPos val="b"/>
        <c:numFmt formatCode="General" sourceLinked="0"/>
        <c:majorTickMark val="none"/>
        <c:minorTickMark val="none"/>
        <c:tickLblPos val="nextTo"/>
        <c:txPr>
          <a:bodyPr/>
          <a:lstStyle/>
          <a:p>
            <a:pPr>
              <a:defRPr baseline="0">
                <a:solidFill>
                  <a:srgbClr val="53626F"/>
                </a:solidFill>
                <a:latin typeface="Arial Nova Cond" panose="020B0506020202020204"/>
              </a:defRPr>
            </a:pPr>
            <a:endParaRPr lang="en-US"/>
          </a:p>
        </c:txPr>
        <c:crossAx val="785808928"/>
        <c:crosses val="autoZero"/>
        <c:auto val="1"/>
        <c:lblAlgn val="ctr"/>
        <c:lblOffset val="100"/>
        <c:noMultiLvlLbl val="0"/>
      </c:catAx>
      <c:valAx>
        <c:axId val="785808928"/>
        <c:scaling>
          <c:orientation val="minMax"/>
        </c:scaling>
        <c:delete val="0"/>
        <c:axPos val="l"/>
        <c:majorGridlines/>
        <c:numFmt formatCode="[$€-2]\ #,##0;[Red]\-[$€-2]\ #,##0" sourceLinked="1"/>
        <c:majorTickMark val="none"/>
        <c:minorTickMark val="none"/>
        <c:tickLblPos val="nextTo"/>
        <c:txPr>
          <a:bodyPr/>
          <a:lstStyle/>
          <a:p>
            <a:pPr>
              <a:defRPr baseline="0">
                <a:solidFill>
                  <a:srgbClr val="53626F"/>
                </a:solidFill>
                <a:latin typeface="Arial Nova Cond" panose="020B0506020202020204"/>
              </a:defRPr>
            </a:pPr>
            <a:endParaRPr lang="en-US"/>
          </a:p>
        </c:txPr>
        <c:crossAx val="679591632"/>
        <c:crosses val="autoZero"/>
        <c:crossBetween val="between"/>
      </c:valAx>
    </c:plotArea>
    <c:legend>
      <c:legendPos val="r"/>
      <c:overlay val="0"/>
      <c:txPr>
        <a:bodyPr/>
        <a:lstStyle/>
        <a:p>
          <a:pPr>
            <a:defRPr baseline="0">
              <a:solidFill>
                <a:srgbClr val="53626F"/>
              </a:solidFill>
              <a:latin typeface="Arial Nova Cond" panose="020B0506020202020204"/>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65759842519686"/>
          <c:y val="0.30193773634852156"/>
          <c:w val="0.1321740157480315"/>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lumMod val="75000"/>
                  <a:lumOff val="2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65759842519686"/>
          <c:y val="0.30193773634852156"/>
          <c:w val="0.1321740157480315"/>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rgbClr val="53626F"/>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2">
                  <a:shade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chemeClr val="accent2">
                  <a:shade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chemeClr val="accent2">
                  <a:tint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chemeClr val="accent2">
                  <a:tint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65759842519686"/>
          <c:y val="0.30193773634852156"/>
          <c:w val="0.1321740157480315"/>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rgbClr val="53626F"/>
              </a:solidFill>
              <a:latin typeface="+mn-lt"/>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aseline="0">
                <a:latin typeface="Arial Nova Cond" panose="020B0506020202020204"/>
              </a:defRPr>
            </a:pPr>
            <a:r>
              <a:rPr lang="en-US">
                <a:solidFill>
                  <a:srgbClr val="53626F"/>
                </a:solidFill>
              </a:rPr>
              <a:t>Chart Title</a:t>
            </a:r>
          </a:p>
        </c:rich>
      </c:tx>
      <c:layout>
        <c:manualLayout>
          <c:xMode val="edge"/>
          <c:yMode val="edge"/>
          <c:x val="0.44354456369827683"/>
          <c:y val="2.8192676153282352E-2"/>
        </c:manualLayout>
      </c:layout>
      <c:overlay val="0"/>
    </c:title>
    <c:autoTitleDeleted val="0"/>
    <c:plotArea>
      <c:layout>
        <c:manualLayout>
          <c:layoutTarget val="inner"/>
          <c:xMode val="edge"/>
          <c:yMode val="edge"/>
          <c:x val="0.1248497310946992"/>
          <c:y val="0.13626384668745814"/>
          <c:w val="0.74542646629138953"/>
          <c:h val="0.75287467485041992"/>
        </c:manualLayout>
      </c:layout>
      <c:barChart>
        <c:barDir val="col"/>
        <c:grouping val="clustered"/>
        <c:varyColors val="0"/>
        <c:ser>
          <c:idx val="0"/>
          <c:order val="0"/>
          <c:tx>
            <c:strRef>
              <c:f>Sheet1!$B$1</c:f>
              <c:strCache>
                <c:ptCount val="1"/>
                <c:pt idx="0">
                  <c:v>Variable 1</c:v>
                </c:pt>
              </c:strCache>
            </c:strRef>
          </c:tx>
          <c:invertIfNegative val="0"/>
          <c:cat>
            <c:strRef>
              <c:f>Sheet1!$A$2:$A$5</c:f>
              <c:strCache>
                <c:ptCount val="2"/>
                <c:pt idx="0">
                  <c:v>Category 1</c:v>
                </c:pt>
                <c:pt idx="1">
                  <c:v>Category 2</c:v>
                </c:pt>
              </c:strCache>
            </c:strRef>
          </c:cat>
          <c:val>
            <c:numRef>
              <c:f>Sheet1!$B$2:$B$5</c:f>
              <c:numCache>
                <c:formatCode>[$€-2]\ #,##0;[Red]\-[$€-2]\ #,##0</c:formatCode>
                <c:ptCount val="4"/>
                <c:pt idx="0">
                  <c:v>1177000</c:v>
                </c:pt>
                <c:pt idx="1">
                  <c:v>477000</c:v>
                </c:pt>
              </c:numCache>
            </c:numRef>
          </c:val>
          <c:extLst>
            <c:ext xmlns:c16="http://schemas.microsoft.com/office/drawing/2014/chart" uri="{C3380CC4-5D6E-409C-BE32-E72D297353CC}">
              <c16:uniqueId val="{00000000-B651-4D84-9BD6-E471E1C3075E}"/>
            </c:ext>
          </c:extLst>
        </c:ser>
        <c:ser>
          <c:idx val="1"/>
          <c:order val="1"/>
          <c:tx>
            <c:strRef>
              <c:f>Sheet1!$C$1</c:f>
              <c:strCache>
                <c:ptCount val="1"/>
                <c:pt idx="0">
                  <c:v>Variable 2</c:v>
                </c:pt>
              </c:strCache>
            </c:strRef>
          </c:tx>
          <c:spPr>
            <a:solidFill>
              <a:srgbClr val="00B050"/>
            </a:solidFill>
          </c:spPr>
          <c:invertIfNegative val="0"/>
          <c:cat>
            <c:strRef>
              <c:f>Sheet1!$A$2:$A$5</c:f>
              <c:strCache>
                <c:ptCount val="2"/>
                <c:pt idx="0">
                  <c:v>Category 1</c:v>
                </c:pt>
                <c:pt idx="1">
                  <c:v>Category 2</c:v>
                </c:pt>
              </c:strCache>
            </c:strRef>
          </c:cat>
          <c:val>
            <c:numRef>
              <c:f>Sheet1!$C$2:$C$5</c:f>
              <c:numCache>
                <c:formatCode>[$€-2]\ #,##0;[Red]\-[$€-2]\ #,##0</c:formatCode>
                <c:ptCount val="4"/>
                <c:pt idx="0">
                  <c:v>377000</c:v>
                </c:pt>
                <c:pt idx="1">
                  <c:v>707000</c:v>
                </c:pt>
              </c:numCache>
            </c:numRef>
          </c:val>
          <c:extLst>
            <c:ext xmlns:c16="http://schemas.microsoft.com/office/drawing/2014/chart" uri="{C3380CC4-5D6E-409C-BE32-E72D297353CC}">
              <c16:uniqueId val="{00000001-B651-4D84-9BD6-E471E1C3075E}"/>
            </c:ext>
          </c:extLst>
        </c:ser>
        <c:ser>
          <c:idx val="2"/>
          <c:order val="2"/>
          <c:tx>
            <c:strRef>
              <c:f>Sheet1!$D$1</c:f>
              <c:strCache>
                <c:ptCount val="1"/>
                <c:pt idx="0">
                  <c:v>Variable 3</c:v>
                </c:pt>
              </c:strCache>
            </c:strRef>
          </c:tx>
          <c:spPr>
            <a:solidFill>
              <a:srgbClr val="00B0F0"/>
            </a:solidFill>
          </c:spPr>
          <c:invertIfNegative val="0"/>
          <c:cat>
            <c:strRef>
              <c:f>Sheet1!$A$2:$A$5</c:f>
              <c:strCache>
                <c:ptCount val="2"/>
                <c:pt idx="0">
                  <c:v>Category 1</c:v>
                </c:pt>
                <c:pt idx="1">
                  <c:v>Category 2</c:v>
                </c:pt>
              </c:strCache>
            </c:strRef>
          </c:cat>
          <c:val>
            <c:numRef>
              <c:f>Sheet1!$D$2:$D$5</c:f>
              <c:numCache>
                <c:formatCode>[$€-2]\ #,##0;[Red]\-[$€-2]\ #,##0</c:formatCode>
                <c:ptCount val="4"/>
                <c:pt idx="0">
                  <c:v>677000</c:v>
                </c:pt>
                <c:pt idx="1">
                  <c:v>707000</c:v>
                </c:pt>
              </c:numCache>
            </c:numRef>
          </c:val>
          <c:extLst>
            <c:ext xmlns:c16="http://schemas.microsoft.com/office/drawing/2014/chart" uri="{C3380CC4-5D6E-409C-BE32-E72D297353CC}">
              <c16:uniqueId val="{00000002-B651-4D84-9BD6-E471E1C3075E}"/>
            </c:ext>
          </c:extLst>
        </c:ser>
        <c:ser>
          <c:idx val="3"/>
          <c:order val="3"/>
          <c:tx>
            <c:strRef>
              <c:f>Sheet1!$E$1</c:f>
              <c:strCache>
                <c:ptCount val="1"/>
                <c:pt idx="0">
                  <c:v>Variable 4</c:v>
                </c:pt>
              </c:strCache>
            </c:strRef>
          </c:tx>
          <c:spPr>
            <a:solidFill>
              <a:srgbClr val="FFC000"/>
            </a:solidFill>
          </c:spPr>
          <c:invertIfNegative val="0"/>
          <c:cat>
            <c:strRef>
              <c:f>Sheet1!$A$2:$A$5</c:f>
              <c:strCache>
                <c:ptCount val="2"/>
                <c:pt idx="0">
                  <c:v>Category 1</c:v>
                </c:pt>
                <c:pt idx="1">
                  <c:v>Category 2</c:v>
                </c:pt>
              </c:strCache>
            </c:strRef>
          </c:cat>
          <c:val>
            <c:numRef>
              <c:f>Sheet1!$E$2:$E$5</c:f>
              <c:numCache>
                <c:formatCode>[$€-2]\ #,##0;[Red]\-[$€-2]\ #,##0</c:formatCode>
                <c:ptCount val="4"/>
                <c:pt idx="0">
                  <c:v>277000</c:v>
                </c:pt>
                <c:pt idx="1">
                  <c:v>577000</c:v>
                </c:pt>
              </c:numCache>
            </c:numRef>
          </c:val>
          <c:extLst>
            <c:ext xmlns:c16="http://schemas.microsoft.com/office/drawing/2014/chart" uri="{C3380CC4-5D6E-409C-BE32-E72D297353CC}">
              <c16:uniqueId val="{00000003-B651-4D84-9BD6-E471E1C3075E}"/>
            </c:ext>
          </c:extLst>
        </c:ser>
        <c:ser>
          <c:idx val="4"/>
          <c:order val="4"/>
          <c:tx>
            <c:strRef>
              <c:f>Sheet1!$F$1</c:f>
              <c:strCache>
                <c:ptCount val="1"/>
                <c:pt idx="0">
                  <c:v>Total</c:v>
                </c:pt>
              </c:strCache>
            </c:strRef>
          </c:tx>
          <c:spPr>
            <a:solidFill>
              <a:srgbClr val="7030A0"/>
            </a:solidFill>
          </c:spPr>
          <c:invertIfNegative val="0"/>
          <c:cat>
            <c:strRef>
              <c:f>Sheet1!$A$2:$A$5</c:f>
              <c:strCache>
                <c:ptCount val="2"/>
                <c:pt idx="0">
                  <c:v>Category 1</c:v>
                </c:pt>
                <c:pt idx="1">
                  <c:v>Category 2</c:v>
                </c:pt>
              </c:strCache>
            </c:strRef>
          </c:cat>
          <c:val>
            <c:numRef>
              <c:f>Sheet1!$F$2:$F$5</c:f>
              <c:numCache>
                <c:formatCode>[$€-2]\ #,##0;[Red]\-[$€-2]\ #,##0</c:formatCode>
                <c:ptCount val="4"/>
                <c:pt idx="0">
                  <c:v>2077000</c:v>
                </c:pt>
                <c:pt idx="1">
                  <c:v>1277000</c:v>
                </c:pt>
              </c:numCache>
            </c:numRef>
          </c:val>
          <c:extLst>
            <c:ext xmlns:c16="http://schemas.microsoft.com/office/drawing/2014/chart" uri="{C3380CC4-5D6E-409C-BE32-E72D297353CC}">
              <c16:uniqueId val="{00000004-B651-4D84-9BD6-E471E1C3075E}"/>
            </c:ext>
          </c:extLst>
        </c:ser>
        <c:dLbls>
          <c:showLegendKey val="0"/>
          <c:showVal val="0"/>
          <c:showCatName val="0"/>
          <c:showSerName val="0"/>
          <c:showPercent val="0"/>
          <c:showBubbleSize val="0"/>
        </c:dLbls>
        <c:gapWidth val="150"/>
        <c:axId val="679591632"/>
        <c:axId val="785808928"/>
      </c:barChart>
      <c:catAx>
        <c:axId val="679591632"/>
        <c:scaling>
          <c:orientation val="minMax"/>
        </c:scaling>
        <c:delete val="0"/>
        <c:axPos val="b"/>
        <c:numFmt formatCode="General" sourceLinked="0"/>
        <c:majorTickMark val="none"/>
        <c:minorTickMark val="none"/>
        <c:tickLblPos val="nextTo"/>
        <c:txPr>
          <a:bodyPr/>
          <a:lstStyle/>
          <a:p>
            <a:pPr>
              <a:defRPr baseline="0">
                <a:solidFill>
                  <a:srgbClr val="53626F"/>
                </a:solidFill>
                <a:latin typeface="Arial Nova Cond" panose="020B0506020202020204"/>
              </a:defRPr>
            </a:pPr>
            <a:endParaRPr lang="en-US"/>
          </a:p>
        </c:txPr>
        <c:crossAx val="785808928"/>
        <c:crosses val="autoZero"/>
        <c:auto val="1"/>
        <c:lblAlgn val="ctr"/>
        <c:lblOffset val="100"/>
        <c:noMultiLvlLbl val="0"/>
      </c:catAx>
      <c:valAx>
        <c:axId val="785808928"/>
        <c:scaling>
          <c:orientation val="minMax"/>
        </c:scaling>
        <c:delete val="0"/>
        <c:axPos val="l"/>
        <c:majorGridlines/>
        <c:numFmt formatCode="[$€-2]\ #,##0;[Red]\-[$€-2]\ #,##0" sourceLinked="1"/>
        <c:majorTickMark val="none"/>
        <c:minorTickMark val="none"/>
        <c:tickLblPos val="nextTo"/>
        <c:txPr>
          <a:bodyPr/>
          <a:lstStyle/>
          <a:p>
            <a:pPr>
              <a:defRPr baseline="0">
                <a:solidFill>
                  <a:srgbClr val="53626F"/>
                </a:solidFill>
                <a:latin typeface="Arial Nova Cond" panose="020B0506020202020204"/>
              </a:defRPr>
            </a:pPr>
            <a:endParaRPr lang="en-US"/>
          </a:p>
        </c:txPr>
        <c:crossAx val="679591632"/>
        <c:crosses val="autoZero"/>
        <c:crossBetween val="between"/>
      </c:valAx>
    </c:plotArea>
    <c:legend>
      <c:legendPos val="r"/>
      <c:overlay val="0"/>
      <c:txPr>
        <a:bodyPr/>
        <a:lstStyle/>
        <a:p>
          <a:pPr>
            <a:defRPr baseline="0">
              <a:solidFill>
                <a:srgbClr val="53626F"/>
              </a:solidFill>
              <a:latin typeface="Arial Nova Cond" panose="020B0506020202020204"/>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tint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chemeClr val="accent5">
                  <a:tint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chemeClr val="accent5">
                  <a:shade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chemeClr val="accent5">
                  <a:shade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0657598425196864"/>
          <c:y val="0.30193773634852156"/>
          <c:w val="0.11967401574803149"/>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Arial Narrow" panose="020B0606020202030204" pitchFamily="34" charset="0"/>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65759842519686"/>
          <c:y val="0.30193773634852156"/>
          <c:w val="0.1321740157480315"/>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lumMod val="75000"/>
                  <a:lumOff val="2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65759842519686"/>
          <c:y val="0.30193773634852156"/>
          <c:w val="0.1321740157480315"/>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rgbClr val="53626F"/>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2">
                  <a:shade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chemeClr val="accent2">
                  <a:shade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chemeClr val="accent2">
                  <a:tint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chemeClr val="accent2">
                  <a:tint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65759842519686"/>
          <c:y val="0.30193773634852156"/>
          <c:w val="0.1321740157480315"/>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rgbClr val="53626F"/>
              </a:solidFill>
              <a:latin typeface="+mn-lt"/>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aseline="0">
                <a:latin typeface="Arial Nova Cond" panose="020B0506020202020204"/>
              </a:defRPr>
            </a:pPr>
            <a:r>
              <a:rPr lang="en-US">
                <a:solidFill>
                  <a:srgbClr val="53626F"/>
                </a:solidFill>
              </a:rPr>
              <a:t>Chart Title</a:t>
            </a:r>
          </a:p>
        </c:rich>
      </c:tx>
      <c:layout>
        <c:manualLayout>
          <c:xMode val="edge"/>
          <c:yMode val="edge"/>
          <c:x val="0.44354456369827683"/>
          <c:y val="2.8192676153282352E-2"/>
        </c:manualLayout>
      </c:layout>
      <c:overlay val="0"/>
    </c:title>
    <c:autoTitleDeleted val="0"/>
    <c:plotArea>
      <c:layout>
        <c:manualLayout>
          <c:layoutTarget val="inner"/>
          <c:xMode val="edge"/>
          <c:yMode val="edge"/>
          <c:x val="0.1248497310946992"/>
          <c:y val="0.13626384668745814"/>
          <c:w val="0.74542646629138953"/>
          <c:h val="0.75287467485041992"/>
        </c:manualLayout>
      </c:layout>
      <c:barChart>
        <c:barDir val="col"/>
        <c:grouping val="clustered"/>
        <c:varyColors val="0"/>
        <c:ser>
          <c:idx val="0"/>
          <c:order val="0"/>
          <c:tx>
            <c:strRef>
              <c:f>Sheet1!$B$1</c:f>
              <c:strCache>
                <c:ptCount val="1"/>
                <c:pt idx="0">
                  <c:v>Variable 1</c:v>
                </c:pt>
              </c:strCache>
            </c:strRef>
          </c:tx>
          <c:invertIfNegative val="0"/>
          <c:cat>
            <c:strRef>
              <c:f>Sheet1!$A$2:$A$5</c:f>
              <c:strCache>
                <c:ptCount val="2"/>
                <c:pt idx="0">
                  <c:v>Category 1</c:v>
                </c:pt>
                <c:pt idx="1">
                  <c:v>Category 2</c:v>
                </c:pt>
              </c:strCache>
            </c:strRef>
          </c:cat>
          <c:val>
            <c:numRef>
              <c:f>Sheet1!$B$2:$B$5</c:f>
              <c:numCache>
                <c:formatCode>[$€-2]\ #,##0;[Red]\-[$€-2]\ #,##0</c:formatCode>
                <c:ptCount val="4"/>
                <c:pt idx="0">
                  <c:v>1177000</c:v>
                </c:pt>
                <c:pt idx="1">
                  <c:v>477000</c:v>
                </c:pt>
              </c:numCache>
            </c:numRef>
          </c:val>
          <c:extLst>
            <c:ext xmlns:c16="http://schemas.microsoft.com/office/drawing/2014/chart" uri="{C3380CC4-5D6E-409C-BE32-E72D297353CC}">
              <c16:uniqueId val="{00000000-B651-4D84-9BD6-E471E1C3075E}"/>
            </c:ext>
          </c:extLst>
        </c:ser>
        <c:ser>
          <c:idx val="1"/>
          <c:order val="1"/>
          <c:tx>
            <c:strRef>
              <c:f>Sheet1!$C$1</c:f>
              <c:strCache>
                <c:ptCount val="1"/>
                <c:pt idx="0">
                  <c:v>Variable 2</c:v>
                </c:pt>
              </c:strCache>
            </c:strRef>
          </c:tx>
          <c:invertIfNegative val="0"/>
          <c:cat>
            <c:strRef>
              <c:f>Sheet1!$A$2:$A$5</c:f>
              <c:strCache>
                <c:ptCount val="2"/>
                <c:pt idx="0">
                  <c:v>Category 1</c:v>
                </c:pt>
                <c:pt idx="1">
                  <c:v>Category 2</c:v>
                </c:pt>
              </c:strCache>
            </c:strRef>
          </c:cat>
          <c:val>
            <c:numRef>
              <c:f>Sheet1!$C$2:$C$5</c:f>
              <c:numCache>
                <c:formatCode>[$€-2]\ #,##0;[Red]\-[$€-2]\ #,##0</c:formatCode>
                <c:ptCount val="4"/>
                <c:pt idx="0">
                  <c:v>377000</c:v>
                </c:pt>
                <c:pt idx="1">
                  <c:v>707000</c:v>
                </c:pt>
              </c:numCache>
            </c:numRef>
          </c:val>
          <c:extLst>
            <c:ext xmlns:c16="http://schemas.microsoft.com/office/drawing/2014/chart" uri="{C3380CC4-5D6E-409C-BE32-E72D297353CC}">
              <c16:uniqueId val="{00000001-B651-4D84-9BD6-E471E1C3075E}"/>
            </c:ext>
          </c:extLst>
        </c:ser>
        <c:ser>
          <c:idx val="2"/>
          <c:order val="2"/>
          <c:tx>
            <c:strRef>
              <c:f>Sheet1!$D$1</c:f>
              <c:strCache>
                <c:ptCount val="1"/>
                <c:pt idx="0">
                  <c:v>Variable 3</c:v>
                </c:pt>
              </c:strCache>
            </c:strRef>
          </c:tx>
          <c:invertIfNegative val="0"/>
          <c:cat>
            <c:strRef>
              <c:f>Sheet1!$A$2:$A$5</c:f>
              <c:strCache>
                <c:ptCount val="2"/>
                <c:pt idx="0">
                  <c:v>Category 1</c:v>
                </c:pt>
                <c:pt idx="1">
                  <c:v>Category 2</c:v>
                </c:pt>
              </c:strCache>
            </c:strRef>
          </c:cat>
          <c:val>
            <c:numRef>
              <c:f>Sheet1!$D$2:$D$5</c:f>
              <c:numCache>
                <c:formatCode>[$€-2]\ #,##0;[Red]\-[$€-2]\ #,##0</c:formatCode>
                <c:ptCount val="4"/>
                <c:pt idx="0">
                  <c:v>677000</c:v>
                </c:pt>
                <c:pt idx="1">
                  <c:v>707000</c:v>
                </c:pt>
              </c:numCache>
            </c:numRef>
          </c:val>
          <c:extLst>
            <c:ext xmlns:c16="http://schemas.microsoft.com/office/drawing/2014/chart" uri="{C3380CC4-5D6E-409C-BE32-E72D297353CC}">
              <c16:uniqueId val="{00000002-B651-4D84-9BD6-E471E1C3075E}"/>
            </c:ext>
          </c:extLst>
        </c:ser>
        <c:ser>
          <c:idx val="3"/>
          <c:order val="3"/>
          <c:tx>
            <c:strRef>
              <c:f>Sheet1!$E$1</c:f>
              <c:strCache>
                <c:ptCount val="1"/>
                <c:pt idx="0">
                  <c:v>Variable 4</c:v>
                </c:pt>
              </c:strCache>
            </c:strRef>
          </c:tx>
          <c:invertIfNegative val="0"/>
          <c:cat>
            <c:strRef>
              <c:f>Sheet1!$A$2:$A$5</c:f>
              <c:strCache>
                <c:ptCount val="2"/>
                <c:pt idx="0">
                  <c:v>Category 1</c:v>
                </c:pt>
                <c:pt idx="1">
                  <c:v>Category 2</c:v>
                </c:pt>
              </c:strCache>
            </c:strRef>
          </c:cat>
          <c:val>
            <c:numRef>
              <c:f>Sheet1!$E$2:$E$5</c:f>
              <c:numCache>
                <c:formatCode>[$€-2]\ #,##0;[Red]\-[$€-2]\ #,##0</c:formatCode>
                <c:ptCount val="4"/>
                <c:pt idx="0">
                  <c:v>277000</c:v>
                </c:pt>
                <c:pt idx="1">
                  <c:v>577000</c:v>
                </c:pt>
              </c:numCache>
            </c:numRef>
          </c:val>
          <c:extLst>
            <c:ext xmlns:c16="http://schemas.microsoft.com/office/drawing/2014/chart" uri="{C3380CC4-5D6E-409C-BE32-E72D297353CC}">
              <c16:uniqueId val="{00000003-B651-4D84-9BD6-E471E1C3075E}"/>
            </c:ext>
          </c:extLst>
        </c:ser>
        <c:ser>
          <c:idx val="4"/>
          <c:order val="4"/>
          <c:tx>
            <c:strRef>
              <c:f>Sheet1!$F$1</c:f>
              <c:strCache>
                <c:ptCount val="1"/>
                <c:pt idx="0">
                  <c:v>Total</c:v>
                </c:pt>
              </c:strCache>
            </c:strRef>
          </c:tx>
          <c:invertIfNegative val="0"/>
          <c:cat>
            <c:strRef>
              <c:f>Sheet1!$A$2:$A$5</c:f>
              <c:strCache>
                <c:ptCount val="2"/>
                <c:pt idx="0">
                  <c:v>Category 1</c:v>
                </c:pt>
                <c:pt idx="1">
                  <c:v>Category 2</c:v>
                </c:pt>
              </c:strCache>
            </c:strRef>
          </c:cat>
          <c:val>
            <c:numRef>
              <c:f>Sheet1!$F$2:$F$5</c:f>
              <c:numCache>
                <c:formatCode>[$€-2]\ #,##0;[Red]\-[$€-2]\ #,##0</c:formatCode>
                <c:ptCount val="4"/>
                <c:pt idx="0">
                  <c:v>2077000</c:v>
                </c:pt>
                <c:pt idx="1">
                  <c:v>1277000</c:v>
                </c:pt>
              </c:numCache>
            </c:numRef>
          </c:val>
          <c:extLst>
            <c:ext xmlns:c16="http://schemas.microsoft.com/office/drawing/2014/chart" uri="{C3380CC4-5D6E-409C-BE32-E72D297353CC}">
              <c16:uniqueId val="{00000004-B651-4D84-9BD6-E471E1C3075E}"/>
            </c:ext>
          </c:extLst>
        </c:ser>
        <c:dLbls>
          <c:showLegendKey val="0"/>
          <c:showVal val="0"/>
          <c:showCatName val="0"/>
          <c:showSerName val="0"/>
          <c:showPercent val="0"/>
          <c:showBubbleSize val="0"/>
        </c:dLbls>
        <c:gapWidth val="150"/>
        <c:axId val="679591632"/>
        <c:axId val="785808928"/>
      </c:barChart>
      <c:catAx>
        <c:axId val="679591632"/>
        <c:scaling>
          <c:orientation val="minMax"/>
        </c:scaling>
        <c:delete val="0"/>
        <c:axPos val="b"/>
        <c:numFmt formatCode="General" sourceLinked="0"/>
        <c:majorTickMark val="none"/>
        <c:minorTickMark val="none"/>
        <c:tickLblPos val="nextTo"/>
        <c:txPr>
          <a:bodyPr/>
          <a:lstStyle/>
          <a:p>
            <a:pPr>
              <a:defRPr baseline="0">
                <a:solidFill>
                  <a:srgbClr val="53626F"/>
                </a:solidFill>
                <a:latin typeface="Arial Nova Cond" panose="020B0506020202020204"/>
              </a:defRPr>
            </a:pPr>
            <a:endParaRPr lang="en-US"/>
          </a:p>
        </c:txPr>
        <c:crossAx val="785808928"/>
        <c:crosses val="autoZero"/>
        <c:auto val="1"/>
        <c:lblAlgn val="ctr"/>
        <c:lblOffset val="100"/>
        <c:noMultiLvlLbl val="0"/>
      </c:catAx>
      <c:valAx>
        <c:axId val="785808928"/>
        <c:scaling>
          <c:orientation val="minMax"/>
        </c:scaling>
        <c:delete val="0"/>
        <c:axPos val="l"/>
        <c:majorGridlines/>
        <c:numFmt formatCode="[$€-2]\ #,##0;[Red]\-[$€-2]\ #,##0" sourceLinked="1"/>
        <c:majorTickMark val="none"/>
        <c:minorTickMark val="none"/>
        <c:tickLblPos val="nextTo"/>
        <c:txPr>
          <a:bodyPr/>
          <a:lstStyle/>
          <a:p>
            <a:pPr>
              <a:defRPr baseline="0">
                <a:solidFill>
                  <a:srgbClr val="53626F"/>
                </a:solidFill>
                <a:latin typeface="Arial Nova Cond" panose="020B0506020202020204"/>
              </a:defRPr>
            </a:pPr>
            <a:endParaRPr lang="en-US"/>
          </a:p>
        </c:txPr>
        <c:crossAx val="679591632"/>
        <c:crosses val="autoZero"/>
        <c:crossBetween val="between"/>
      </c:valAx>
    </c:plotArea>
    <c:legend>
      <c:legendPos val="r"/>
      <c:overlay val="0"/>
      <c:txPr>
        <a:bodyPr/>
        <a:lstStyle/>
        <a:p>
          <a:pPr>
            <a:defRPr baseline="0">
              <a:solidFill>
                <a:srgbClr val="53626F"/>
              </a:solidFill>
              <a:latin typeface="Arial Nova Cond" panose="020B0506020202020204"/>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aseline="0">
                <a:latin typeface="Arial Nova Cond" panose="020B0506020202020204"/>
              </a:defRPr>
            </a:pPr>
            <a:r>
              <a:rPr lang="en-US">
                <a:solidFill>
                  <a:srgbClr val="53626F"/>
                </a:solidFill>
              </a:rPr>
              <a:t>Chart Title</a:t>
            </a:r>
          </a:p>
        </c:rich>
      </c:tx>
      <c:layout>
        <c:manualLayout>
          <c:xMode val="edge"/>
          <c:yMode val="edge"/>
          <c:x val="0.44354456369827683"/>
          <c:y val="2.8192676153282352E-2"/>
        </c:manualLayout>
      </c:layout>
      <c:overlay val="0"/>
    </c:title>
    <c:autoTitleDeleted val="0"/>
    <c:plotArea>
      <c:layout>
        <c:manualLayout>
          <c:layoutTarget val="inner"/>
          <c:xMode val="edge"/>
          <c:yMode val="edge"/>
          <c:x val="0.1248497310946992"/>
          <c:y val="0.13626384668745814"/>
          <c:w val="0.74542646629138953"/>
          <c:h val="0.75287467485041992"/>
        </c:manualLayout>
      </c:layout>
      <c:barChart>
        <c:barDir val="col"/>
        <c:grouping val="clustered"/>
        <c:varyColors val="0"/>
        <c:ser>
          <c:idx val="0"/>
          <c:order val="0"/>
          <c:tx>
            <c:strRef>
              <c:f>Sheet1!$B$1</c:f>
              <c:strCache>
                <c:ptCount val="1"/>
                <c:pt idx="0">
                  <c:v>Variable 1</c:v>
                </c:pt>
              </c:strCache>
            </c:strRef>
          </c:tx>
          <c:invertIfNegative val="0"/>
          <c:cat>
            <c:strRef>
              <c:f>Sheet1!$A$2:$A$5</c:f>
              <c:strCache>
                <c:ptCount val="2"/>
                <c:pt idx="0">
                  <c:v>Category 1</c:v>
                </c:pt>
                <c:pt idx="1">
                  <c:v>Category 2</c:v>
                </c:pt>
              </c:strCache>
            </c:strRef>
          </c:cat>
          <c:val>
            <c:numRef>
              <c:f>Sheet1!$B$2:$B$5</c:f>
              <c:numCache>
                <c:formatCode>[$€-2]\ #,##0;[Red]\-[$€-2]\ #,##0</c:formatCode>
                <c:ptCount val="4"/>
                <c:pt idx="0">
                  <c:v>1177000</c:v>
                </c:pt>
                <c:pt idx="1">
                  <c:v>477000</c:v>
                </c:pt>
              </c:numCache>
            </c:numRef>
          </c:val>
          <c:extLst>
            <c:ext xmlns:c16="http://schemas.microsoft.com/office/drawing/2014/chart" uri="{C3380CC4-5D6E-409C-BE32-E72D297353CC}">
              <c16:uniqueId val="{00000000-B651-4D84-9BD6-E471E1C3075E}"/>
            </c:ext>
          </c:extLst>
        </c:ser>
        <c:ser>
          <c:idx val="1"/>
          <c:order val="1"/>
          <c:tx>
            <c:strRef>
              <c:f>Sheet1!$C$1</c:f>
              <c:strCache>
                <c:ptCount val="1"/>
                <c:pt idx="0">
                  <c:v>Variable 2</c:v>
                </c:pt>
              </c:strCache>
            </c:strRef>
          </c:tx>
          <c:spPr>
            <a:solidFill>
              <a:srgbClr val="00B050"/>
            </a:solidFill>
          </c:spPr>
          <c:invertIfNegative val="0"/>
          <c:cat>
            <c:strRef>
              <c:f>Sheet1!$A$2:$A$5</c:f>
              <c:strCache>
                <c:ptCount val="2"/>
                <c:pt idx="0">
                  <c:v>Category 1</c:v>
                </c:pt>
                <c:pt idx="1">
                  <c:v>Category 2</c:v>
                </c:pt>
              </c:strCache>
            </c:strRef>
          </c:cat>
          <c:val>
            <c:numRef>
              <c:f>Sheet1!$C$2:$C$5</c:f>
              <c:numCache>
                <c:formatCode>[$€-2]\ #,##0;[Red]\-[$€-2]\ #,##0</c:formatCode>
                <c:ptCount val="4"/>
                <c:pt idx="0">
                  <c:v>377000</c:v>
                </c:pt>
                <c:pt idx="1">
                  <c:v>707000</c:v>
                </c:pt>
              </c:numCache>
            </c:numRef>
          </c:val>
          <c:extLst>
            <c:ext xmlns:c16="http://schemas.microsoft.com/office/drawing/2014/chart" uri="{C3380CC4-5D6E-409C-BE32-E72D297353CC}">
              <c16:uniqueId val="{00000001-B651-4D84-9BD6-E471E1C3075E}"/>
            </c:ext>
          </c:extLst>
        </c:ser>
        <c:ser>
          <c:idx val="2"/>
          <c:order val="2"/>
          <c:tx>
            <c:strRef>
              <c:f>Sheet1!$D$1</c:f>
              <c:strCache>
                <c:ptCount val="1"/>
                <c:pt idx="0">
                  <c:v>Variable 3</c:v>
                </c:pt>
              </c:strCache>
            </c:strRef>
          </c:tx>
          <c:spPr>
            <a:solidFill>
              <a:srgbClr val="00B0F0"/>
            </a:solidFill>
          </c:spPr>
          <c:invertIfNegative val="0"/>
          <c:cat>
            <c:strRef>
              <c:f>Sheet1!$A$2:$A$5</c:f>
              <c:strCache>
                <c:ptCount val="2"/>
                <c:pt idx="0">
                  <c:v>Category 1</c:v>
                </c:pt>
                <c:pt idx="1">
                  <c:v>Category 2</c:v>
                </c:pt>
              </c:strCache>
            </c:strRef>
          </c:cat>
          <c:val>
            <c:numRef>
              <c:f>Sheet1!$D$2:$D$5</c:f>
              <c:numCache>
                <c:formatCode>[$€-2]\ #,##0;[Red]\-[$€-2]\ #,##0</c:formatCode>
                <c:ptCount val="4"/>
                <c:pt idx="0">
                  <c:v>677000</c:v>
                </c:pt>
                <c:pt idx="1">
                  <c:v>707000</c:v>
                </c:pt>
              </c:numCache>
            </c:numRef>
          </c:val>
          <c:extLst>
            <c:ext xmlns:c16="http://schemas.microsoft.com/office/drawing/2014/chart" uri="{C3380CC4-5D6E-409C-BE32-E72D297353CC}">
              <c16:uniqueId val="{00000002-B651-4D84-9BD6-E471E1C3075E}"/>
            </c:ext>
          </c:extLst>
        </c:ser>
        <c:ser>
          <c:idx val="3"/>
          <c:order val="3"/>
          <c:tx>
            <c:strRef>
              <c:f>Sheet1!$E$1</c:f>
              <c:strCache>
                <c:ptCount val="1"/>
                <c:pt idx="0">
                  <c:v>Variable 4</c:v>
                </c:pt>
              </c:strCache>
            </c:strRef>
          </c:tx>
          <c:spPr>
            <a:solidFill>
              <a:srgbClr val="FFC000"/>
            </a:solidFill>
          </c:spPr>
          <c:invertIfNegative val="0"/>
          <c:cat>
            <c:strRef>
              <c:f>Sheet1!$A$2:$A$5</c:f>
              <c:strCache>
                <c:ptCount val="2"/>
                <c:pt idx="0">
                  <c:v>Category 1</c:v>
                </c:pt>
                <c:pt idx="1">
                  <c:v>Category 2</c:v>
                </c:pt>
              </c:strCache>
            </c:strRef>
          </c:cat>
          <c:val>
            <c:numRef>
              <c:f>Sheet1!$E$2:$E$5</c:f>
              <c:numCache>
                <c:formatCode>[$€-2]\ #,##0;[Red]\-[$€-2]\ #,##0</c:formatCode>
                <c:ptCount val="4"/>
                <c:pt idx="0">
                  <c:v>277000</c:v>
                </c:pt>
                <c:pt idx="1">
                  <c:v>577000</c:v>
                </c:pt>
              </c:numCache>
            </c:numRef>
          </c:val>
          <c:extLst>
            <c:ext xmlns:c16="http://schemas.microsoft.com/office/drawing/2014/chart" uri="{C3380CC4-5D6E-409C-BE32-E72D297353CC}">
              <c16:uniqueId val="{00000003-B651-4D84-9BD6-E471E1C3075E}"/>
            </c:ext>
          </c:extLst>
        </c:ser>
        <c:ser>
          <c:idx val="4"/>
          <c:order val="4"/>
          <c:tx>
            <c:strRef>
              <c:f>Sheet1!$F$1</c:f>
              <c:strCache>
                <c:ptCount val="1"/>
                <c:pt idx="0">
                  <c:v>Total</c:v>
                </c:pt>
              </c:strCache>
            </c:strRef>
          </c:tx>
          <c:spPr>
            <a:solidFill>
              <a:srgbClr val="7030A0"/>
            </a:solidFill>
          </c:spPr>
          <c:invertIfNegative val="0"/>
          <c:cat>
            <c:strRef>
              <c:f>Sheet1!$A$2:$A$5</c:f>
              <c:strCache>
                <c:ptCount val="2"/>
                <c:pt idx="0">
                  <c:v>Category 1</c:v>
                </c:pt>
                <c:pt idx="1">
                  <c:v>Category 2</c:v>
                </c:pt>
              </c:strCache>
            </c:strRef>
          </c:cat>
          <c:val>
            <c:numRef>
              <c:f>Sheet1!$F$2:$F$5</c:f>
              <c:numCache>
                <c:formatCode>[$€-2]\ #,##0;[Red]\-[$€-2]\ #,##0</c:formatCode>
                <c:ptCount val="4"/>
                <c:pt idx="0">
                  <c:v>2077000</c:v>
                </c:pt>
                <c:pt idx="1">
                  <c:v>1277000</c:v>
                </c:pt>
              </c:numCache>
            </c:numRef>
          </c:val>
          <c:extLst>
            <c:ext xmlns:c16="http://schemas.microsoft.com/office/drawing/2014/chart" uri="{C3380CC4-5D6E-409C-BE32-E72D297353CC}">
              <c16:uniqueId val="{00000004-B651-4D84-9BD6-E471E1C3075E}"/>
            </c:ext>
          </c:extLst>
        </c:ser>
        <c:dLbls>
          <c:showLegendKey val="0"/>
          <c:showVal val="0"/>
          <c:showCatName val="0"/>
          <c:showSerName val="0"/>
          <c:showPercent val="0"/>
          <c:showBubbleSize val="0"/>
        </c:dLbls>
        <c:gapWidth val="150"/>
        <c:axId val="679591632"/>
        <c:axId val="785808928"/>
      </c:barChart>
      <c:catAx>
        <c:axId val="679591632"/>
        <c:scaling>
          <c:orientation val="minMax"/>
        </c:scaling>
        <c:delete val="0"/>
        <c:axPos val="b"/>
        <c:numFmt formatCode="General" sourceLinked="0"/>
        <c:majorTickMark val="none"/>
        <c:minorTickMark val="none"/>
        <c:tickLblPos val="nextTo"/>
        <c:txPr>
          <a:bodyPr/>
          <a:lstStyle/>
          <a:p>
            <a:pPr>
              <a:defRPr baseline="0">
                <a:solidFill>
                  <a:srgbClr val="53626F"/>
                </a:solidFill>
                <a:latin typeface="Arial Nova Cond" panose="020B0506020202020204"/>
              </a:defRPr>
            </a:pPr>
            <a:endParaRPr lang="en-US"/>
          </a:p>
        </c:txPr>
        <c:crossAx val="785808928"/>
        <c:crosses val="autoZero"/>
        <c:auto val="1"/>
        <c:lblAlgn val="ctr"/>
        <c:lblOffset val="100"/>
        <c:noMultiLvlLbl val="0"/>
      </c:catAx>
      <c:valAx>
        <c:axId val="785808928"/>
        <c:scaling>
          <c:orientation val="minMax"/>
        </c:scaling>
        <c:delete val="0"/>
        <c:axPos val="l"/>
        <c:majorGridlines/>
        <c:numFmt formatCode="[$€-2]\ #,##0;[Red]\-[$€-2]\ #,##0" sourceLinked="1"/>
        <c:majorTickMark val="none"/>
        <c:minorTickMark val="none"/>
        <c:tickLblPos val="nextTo"/>
        <c:txPr>
          <a:bodyPr/>
          <a:lstStyle/>
          <a:p>
            <a:pPr>
              <a:defRPr baseline="0">
                <a:solidFill>
                  <a:srgbClr val="53626F"/>
                </a:solidFill>
                <a:latin typeface="Arial Nova Cond" panose="020B0506020202020204"/>
              </a:defRPr>
            </a:pPr>
            <a:endParaRPr lang="en-US"/>
          </a:p>
        </c:txPr>
        <c:crossAx val="679591632"/>
        <c:crosses val="autoZero"/>
        <c:crossBetween val="between"/>
      </c:valAx>
    </c:plotArea>
    <c:legend>
      <c:legendPos val="r"/>
      <c:overlay val="0"/>
      <c:txPr>
        <a:bodyPr/>
        <a:lstStyle/>
        <a:p>
          <a:pPr>
            <a:defRPr baseline="0">
              <a:solidFill>
                <a:srgbClr val="53626F"/>
              </a:solidFill>
              <a:latin typeface="Arial Nova Cond" panose="020B0506020202020204"/>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Arial Nova Cond" panose="020B0506020202020204"/>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tint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0B7B-4DBC-8C8F-F4DBD5133577}"/>
              </c:ext>
            </c:extLst>
          </c:dPt>
          <c:dPt>
            <c:idx val="1"/>
            <c:bubble3D val="0"/>
            <c:spPr>
              <a:solidFill>
                <a:schemeClr val="accent5">
                  <a:tint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7B-4DBC-8C8F-F4DBD5133577}"/>
              </c:ext>
            </c:extLst>
          </c:dPt>
          <c:dPt>
            <c:idx val="2"/>
            <c:bubble3D val="0"/>
            <c:spPr>
              <a:solidFill>
                <a:schemeClr val="accent5">
                  <a:shade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0B7B-4DBC-8C8F-F4DBD5133577}"/>
              </c:ext>
            </c:extLst>
          </c:dPt>
          <c:dPt>
            <c:idx val="3"/>
            <c:bubble3D val="0"/>
            <c:spPr>
              <a:solidFill>
                <a:schemeClr val="accent5">
                  <a:shade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7B-4DBC-8C8F-F4DBD513357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B7B-4DBC-8C8F-F4DBD513357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0657598425196864"/>
          <c:y val="0.30193773634852156"/>
          <c:w val="0.11967401574803149"/>
          <c:h val="0.38031830377333303"/>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Arial Narrow" panose="020B0606020202030204" pitchFamily="34" charset="0"/>
              <a:ea typeface="+mn-ea"/>
              <a:cs typeface="+mn-cs"/>
            </a:defRPr>
          </a:pPr>
          <a:endParaRPr lang="en-US"/>
        </a:p>
      </c:txPr>
    </c:legend>
    <c:plotVisOnly val="1"/>
    <c:dispBlanksAs val="gap"/>
    <c:showDLblsOverMax val="0"/>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Reversed" id="25">
  <a:schemeClr val="accent5"/>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48" name="Google Shape;448;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61" name="Google Shape;461;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74" name="Google Shape;47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80" name="Google Shape;48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91" name="Google Shape;491;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02" name="Google Shape;502;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13" name="Google Shape;51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24" name="Google Shape;524;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35" name="Google Shape;535;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41" name="Google Shape;54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52" name="Google Shape;552;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63" name="Google Shape;56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96" name="Google Shape;59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07" name="Google Shape;60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18" name="Google Shape;61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29" name="Google Shape;629;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35" name="Google Shape;635;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46" name="Google Shape;64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52" name="Google Shape;65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83" name="Google Shape;38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89" name="Google Shape;38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00" name="Google Shape;40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22" name="Google Shape;422;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3" name="Google Shape;43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
        <p:cNvGrpSpPr/>
        <p:nvPr/>
      </p:nvGrpSpPr>
      <p:grpSpPr>
        <a:xfrm>
          <a:off x="0" y="0"/>
          <a:ext cx="0" cy="0"/>
          <a:chOff x="0" y="0"/>
          <a:chExt cx="0" cy="0"/>
        </a:xfrm>
      </p:grpSpPr>
      <p:sp>
        <p:nvSpPr>
          <p:cNvPr id="11" name="Google Shape;11;p5"/>
          <p:cNvSpPr txBox="1">
            <a:spLocks noGrp="1"/>
          </p:cNvSpPr>
          <p:nvPr>
            <p:ph type="body" idx="1"/>
          </p:nvPr>
        </p:nvSpPr>
        <p:spPr>
          <a:xfrm>
            <a:off x="1487714" y="4645539"/>
            <a:ext cx="9143773" cy="660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body" idx="2"/>
          </p:nvPr>
        </p:nvSpPr>
        <p:spPr>
          <a:xfrm>
            <a:off x="1487714" y="2799815"/>
            <a:ext cx="9143774" cy="15331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body" idx="3"/>
          </p:nvPr>
        </p:nvSpPr>
        <p:spPr>
          <a:xfrm>
            <a:off x="1487714" y="2066926"/>
            <a:ext cx="9143773" cy="536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4" name="Google Shape;14;p5"/>
          <p:cNvPicPr preferRelativeResize="0"/>
          <p:nvPr/>
        </p:nvPicPr>
        <p:blipFill rotWithShape="1">
          <a:blip r:embed="rId2">
            <a:alphaModFix/>
          </a:blip>
          <a:srcRect/>
          <a:stretch/>
        </p:blipFill>
        <p:spPr>
          <a:xfrm>
            <a:off x="6247130" y="5441152"/>
            <a:ext cx="2703830" cy="952249"/>
          </a:xfrm>
          <a:prstGeom prst="rect">
            <a:avLst/>
          </a:prstGeom>
          <a:noFill/>
          <a:ln>
            <a:noFill/>
          </a:ln>
        </p:spPr>
      </p:pic>
      <p:pic>
        <p:nvPicPr>
          <p:cNvPr id="15" name="Google Shape;15;p5"/>
          <p:cNvPicPr preferRelativeResize="0"/>
          <p:nvPr/>
        </p:nvPicPr>
        <p:blipFill rotWithShape="1">
          <a:blip r:embed="rId3">
            <a:alphaModFix/>
          </a:blip>
          <a:srcRect/>
          <a:stretch/>
        </p:blipFill>
        <p:spPr>
          <a:xfrm>
            <a:off x="9056687" y="5720427"/>
            <a:ext cx="1574800" cy="393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ulleted List three columns">
  <p:cSld name="1_Bulleted List three columns">
    <p:spTree>
      <p:nvGrpSpPr>
        <p:cNvPr id="1" name="Shape 84"/>
        <p:cNvGrpSpPr/>
        <p:nvPr/>
      </p:nvGrpSpPr>
      <p:grpSpPr>
        <a:xfrm>
          <a:off x="0" y="0"/>
          <a:ext cx="0" cy="0"/>
          <a:chOff x="0" y="0"/>
          <a:chExt cx="0" cy="0"/>
        </a:xfrm>
      </p:grpSpPr>
      <p:sp>
        <p:nvSpPr>
          <p:cNvPr id="85" name="Google Shape;85;p15"/>
          <p:cNvSpPr txBox="1">
            <a:spLocks noGrp="1"/>
          </p:cNvSpPr>
          <p:nvPr>
            <p:ph type="body" idx="1"/>
          </p:nvPr>
        </p:nvSpPr>
        <p:spPr>
          <a:xfrm>
            <a:off x="7924800" y="1475477"/>
            <a:ext cx="3232149" cy="447518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lphaLcParen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Google Shape;86;p15"/>
          <p:cNvSpPr txBox="1">
            <a:spLocks noGrp="1"/>
          </p:cNvSpPr>
          <p:nvPr>
            <p:ph type="body" idx="2"/>
          </p:nvPr>
        </p:nvSpPr>
        <p:spPr>
          <a:xfrm>
            <a:off x="4460875" y="1475282"/>
            <a:ext cx="3232149" cy="4467225"/>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romanU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5"/>
          <p:cNvSpPr txBox="1">
            <a:spLocks noGrp="1"/>
          </p:cNvSpPr>
          <p:nvPr>
            <p:ph type="body" idx="3"/>
          </p:nvPr>
        </p:nvSpPr>
        <p:spPr>
          <a:xfrm>
            <a:off x="996950" y="1475465"/>
            <a:ext cx="3232149" cy="447519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rabicParen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5"/>
          <p:cNvSpPr txBox="1">
            <a:spLocks noGrp="1"/>
          </p:cNvSpPr>
          <p:nvPr>
            <p:ph type="body" idx="4"/>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1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91" name="Google Shape;91;p15"/>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92" name="Google Shape;92;p15"/>
          <p:cNvSpPr txBox="1">
            <a:spLocks noGrp="1"/>
          </p:cNvSpPr>
          <p:nvPr>
            <p:ph type="body" idx="5"/>
          </p:nvPr>
        </p:nvSpPr>
        <p:spPr>
          <a:xfrm>
            <a:off x="996950" y="968271"/>
            <a:ext cx="10159999"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lleted List NO HEAD">
  <p:cSld name="Bulleted List NO HEAD">
    <p:spTree>
      <p:nvGrpSpPr>
        <p:cNvPr id="1" name="Shape 93"/>
        <p:cNvGrpSpPr/>
        <p:nvPr/>
      </p:nvGrpSpPr>
      <p:grpSpPr>
        <a:xfrm>
          <a:off x="0" y="0"/>
          <a:ext cx="0" cy="0"/>
          <a:chOff x="0" y="0"/>
          <a:chExt cx="0" cy="0"/>
        </a:xfrm>
      </p:grpSpPr>
      <p:sp>
        <p:nvSpPr>
          <p:cNvPr id="94" name="Google Shape;94;p1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6"/>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6"/>
          <p:cNvSpPr txBox="1">
            <a:spLocks noGrp="1"/>
          </p:cNvSpPr>
          <p:nvPr>
            <p:ph type="body" idx="2"/>
          </p:nvPr>
        </p:nvSpPr>
        <p:spPr>
          <a:xfrm>
            <a:off x="996950" y="578498"/>
            <a:ext cx="10160000" cy="526032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1pPr>
            <a:lvl2pPr marL="914400" marR="0" lvl="1"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2pPr>
            <a:lvl3pPr marL="1371600" marR="0" lvl="2"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3pPr>
            <a:lvl4pPr marL="1828800" marR="0" lvl="3"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4pPr>
            <a:lvl5pPr marL="2286000" marR="0" lvl="4"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ed List two columns NOHEAD">
  <p:cSld name="Bulleted List two columns NOHEA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6096000" y="558744"/>
            <a:ext cx="5060950" cy="527879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17"/>
          <p:cNvSpPr txBox="1">
            <a:spLocks noGrp="1"/>
          </p:cNvSpPr>
          <p:nvPr>
            <p:ph type="body" idx="2"/>
          </p:nvPr>
        </p:nvSpPr>
        <p:spPr>
          <a:xfrm>
            <a:off x="996950" y="558744"/>
            <a:ext cx="4899025" cy="527879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17"/>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7"/>
          <p:cNvSpPr txBox="1">
            <a:spLocks noGrp="1"/>
          </p:cNvSpPr>
          <p:nvPr>
            <p:ph type="body" idx="3"/>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lleted List three columns no head">
  <p:cSld name="Bulleted List three columns no head">
    <p:spTree>
      <p:nvGrpSpPr>
        <p:cNvPr id="1" name="Shape 102"/>
        <p:cNvGrpSpPr/>
        <p:nvPr/>
      </p:nvGrpSpPr>
      <p:grpSpPr>
        <a:xfrm>
          <a:off x="0" y="0"/>
          <a:ext cx="0" cy="0"/>
          <a:chOff x="0" y="0"/>
          <a:chExt cx="0" cy="0"/>
        </a:xfrm>
      </p:grpSpPr>
      <p:sp>
        <p:nvSpPr>
          <p:cNvPr id="103" name="Google Shape;103;p18"/>
          <p:cNvSpPr txBox="1">
            <a:spLocks noGrp="1"/>
          </p:cNvSpPr>
          <p:nvPr>
            <p:ph type="body" idx="1"/>
          </p:nvPr>
        </p:nvSpPr>
        <p:spPr>
          <a:xfrm>
            <a:off x="7924800" y="558398"/>
            <a:ext cx="3232149" cy="539335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18"/>
          <p:cNvSpPr txBox="1">
            <a:spLocks noGrp="1"/>
          </p:cNvSpPr>
          <p:nvPr>
            <p:ph type="body" idx="2"/>
          </p:nvPr>
        </p:nvSpPr>
        <p:spPr>
          <a:xfrm>
            <a:off x="4460875" y="559837"/>
            <a:ext cx="3232149" cy="53837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2pPr>
            <a:lvl3pPr marL="1371600" marR="0" lvl="2"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3pPr>
            <a:lvl4pPr marL="1828800" marR="0" lvl="3" indent="-298450" algn="l" rtl="0">
              <a:lnSpc>
                <a:spcPct val="90000"/>
              </a:lnSpc>
              <a:spcBef>
                <a:spcPts val="500"/>
              </a:spcBef>
              <a:spcAft>
                <a:spcPts val="0"/>
              </a:spcAft>
              <a:buClr>
                <a:srgbClr val="C00000"/>
              </a:buClr>
              <a:buSzPts val="1100"/>
              <a:buFont typeface="Arial"/>
              <a:buChar char="•"/>
              <a:defRPr sz="1100" b="0" i="0" u="none" strike="noStrike" cap="none">
                <a:solidFill>
                  <a:srgbClr val="53626F"/>
                </a:solidFill>
                <a:latin typeface="Arial"/>
                <a:ea typeface="Arial"/>
                <a:cs typeface="Arial"/>
                <a:sym typeface="Arial"/>
              </a:defRPr>
            </a:lvl4pPr>
            <a:lvl5pPr marL="2286000" marR="0" lvl="4" indent="-298450" algn="l" rtl="0">
              <a:lnSpc>
                <a:spcPct val="90000"/>
              </a:lnSpc>
              <a:spcBef>
                <a:spcPts val="500"/>
              </a:spcBef>
              <a:spcAft>
                <a:spcPts val="0"/>
              </a:spcAft>
              <a:buClr>
                <a:srgbClr val="C00000"/>
              </a:buClr>
              <a:buSzPts val="1100"/>
              <a:buFont typeface="Arial"/>
              <a:buChar char="•"/>
              <a:defRPr sz="11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8"/>
          <p:cNvSpPr txBox="1">
            <a:spLocks noGrp="1"/>
          </p:cNvSpPr>
          <p:nvPr>
            <p:ph type="body" idx="3"/>
          </p:nvPr>
        </p:nvSpPr>
        <p:spPr>
          <a:xfrm>
            <a:off x="996950" y="558385"/>
            <a:ext cx="3232149" cy="5393372"/>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18"/>
          <p:cNvSpPr txBox="1">
            <a:spLocks noGrp="1"/>
          </p:cNvSpPr>
          <p:nvPr>
            <p:ph type="body" idx="4"/>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18"/>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ed List">
  <p:cSld name="Numbered List">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9"/>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12" name="Google Shape;112;p19"/>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13" name="Google Shape;113;p19"/>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9"/>
          <p:cNvSpPr txBox="1">
            <a:spLocks noGrp="1"/>
          </p:cNvSpPr>
          <p:nvPr>
            <p:ph type="body" idx="3"/>
          </p:nvPr>
        </p:nvSpPr>
        <p:spPr>
          <a:xfrm>
            <a:off x="996950" y="1490663"/>
            <a:ext cx="10160000" cy="4341812"/>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rabi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Calibri"/>
              <a:buAutoNum type="arabicPeriod"/>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Calibri"/>
              <a:buAutoNum type="arabicPeriod"/>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Calibri"/>
              <a:buAutoNum type="arabicPeriod"/>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Calibri"/>
              <a:buAutoNum type="arabicPeriod"/>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r Chart">
  <p:cSld name="Bar Chart">
    <p:spTree>
      <p:nvGrpSpPr>
        <p:cNvPr id="1" name="Shape 115"/>
        <p:cNvGrpSpPr/>
        <p:nvPr/>
      </p:nvGrpSpPr>
      <p:grpSpPr>
        <a:xfrm>
          <a:off x="0" y="0"/>
          <a:ext cx="0" cy="0"/>
          <a:chOff x="0" y="0"/>
          <a:chExt cx="0" cy="0"/>
        </a:xfrm>
      </p:grpSpPr>
      <p:graphicFrame>
        <p:nvGraphicFramePr>
          <p:cNvPr id="116" name="Google Shape;116;p20"/>
          <p:cNvGraphicFramePr/>
          <p:nvPr/>
        </p:nvGraphicFramePr>
        <p:xfrm>
          <a:off x="772885" y="1432559"/>
          <a:ext cx="10356434" cy="4637481"/>
        </p:xfrm>
        <a:graphic>
          <a:graphicData uri="http://schemas.openxmlformats.org/drawingml/2006/chart">
            <c:chart xmlns:c="http://schemas.openxmlformats.org/drawingml/2006/chart" xmlns:r="http://schemas.openxmlformats.org/officeDocument/2006/relationships" r:id="rId2"/>
          </a:graphicData>
        </a:graphic>
      </p:graphicFrame>
      <p:sp>
        <p:nvSpPr>
          <p:cNvPr id="117" name="Google Shape;117;p20"/>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Google Shape;118;p2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20" name="Google Shape;120;p20"/>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21" name="Google Shape;121;p20"/>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Bar Chart">
  <p:cSld name="1_Bar Chart">
    <p:spTree>
      <p:nvGrpSpPr>
        <p:cNvPr id="1" name="Shape 122"/>
        <p:cNvGrpSpPr/>
        <p:nvPr/>
      </p:nvGrpSpPr>
      <p:grpSpPr>
        <a:xfrm>
          <a:off x="0" y="0"/>
          <a:ext cx="0" cy="0"/>
          <a:chOff x="0" y="0"/>
          <a:chExt cx="0" cy="0"/>
        </a:xfrm>
      </p:grpSpPr>
      <p:graphicFrame>
        <p:nvGraphicFramePr>
          <p:cNvPr id="123" name="Google Shape;123;p21"/>
          <p:cNvGraphicFramePr/>
          <p:nvPr/>
        </p:nvGraphicFramePr>
        <p:xfrm>
          <a:off x="772885" y="1432559"/>
          <a:ext cx="10356434" cy="4637481"/>
        </p:xfrm>
        <a:graphic>
          <a:graphicData uri="http://schemas.openxmlformats.org/drawingml/2006/chart">
            <c:chart xmlns:c="http://schemas.openxmlformats.org/drawingml/2006/chart" xmlns:r="http://schemas.openxmlformats.org/officeDocument/2006/relationships" r:id="rId2"/>
          </a:graphicData>
        </a:graphic>
      </p:graphicFrame>
      <p:sp>
        <p:nvSpPr>
          <p:cNvPr id="124" name="Google Shape;124;p21"/>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Google Shape;125;p21"/>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21"/>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27" name="Google Shape;127;p21"/>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28" name="Google Shape;128;p21"/>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129"/>
        <p:cNvGrpSpPr/>
        <p:nvPr/>
      </p:nvGrpSpPr>
      <p:grpSpPr>
        <a:xfrm>
          <a:off x="0" y="0"/>
          <a:ext cx="0" cy="0"/>
          <a:chOff x="0" y="0"/>
          <a:chExt cx="0" cy="0"/>
        </a:xfrm>
      </p:grpSpPr>
      <p:pic>
        <p:nvPicPr>
          <p:cNvPr id="130" name="Google Shape;130;p22" descr="A picture containing drawing&#10;&#10;Description automatically generated"/>
          <p:cNvPicPr preferRelativeResize="0"/>
          <p:nvPr/>
        </p:nvPicPr>
        <p:blipFill rotWithShape="1">
          <a:blip r:embed="rId2">
            <a:alphaModFix/>
          </a:blip>
          <a:srcRect/>
          <a:stretch/>
        </p:blipFill>
        <p:spPr>
          <a:xfrm>
            <a:off x="270795" y="6391857"/>
            <a:ext cx="1473278" cy="359221"/>
          </a:xfrm>
          <a:prstGeom prst="rect">
            <a:avLst/>
          </a:prstGeom>
          <a:noFill/>
          <a:ln>
            <a:noFill/>
          </a:ln>
        </p:spPr>
      </p:pic>
      <p:graphicFrame>
        <p:nvGraphicFramePr>
          <p:cNvPr id="131" name="Google Shape;131;p22"/>
          <p:cNvGraphicFramePr/>
          <p:nvPr/>
        </p:nvGraphicFramePr>
        <p:xfrm>
          <a:off x="996950" y="1481734"/>
          <a:ext cx="10160000" cy="4474566"/>
        </p:xfrm>
        <a:graphic>
          <a:graphicData uri="http://schemas.openxmlformats.org/drawingml/2006/chart">
            <c:chart xmlns:c="http://schemas.openxmlformats.org/drawingml/2006/chart" xmlns:r="http://schemas.openxmlformats.org/officeDocument/2006/relationships" r:id="rId3"/>
          </a:graphicData>
        </a:graphic>
      </p:graphicFrame>
      <p:sp>
        <p:nvSpPr>
          <p:cNvPr id="132" name="Google Shape;132;p22"/>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3" name="Google Shape;133;p22"/>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22"/>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35" name="Google Shape;135;p22"/>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36" name="Google Shape;136;p22"/>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E Chart colorful">
  <p:cSld name="PIE Chart colorful">
    <p:spTree>
      <p:nvGrpSpPr>
        <p:cNvPr id="1" name="Shape 137"/>
        <p:cNvGrpSpPr/>
        <p:nvPr/>
      </p:nvGrpSpPr>
      <p:grpSpPr>
        <a:xfrm>
          <a:off x="0" y="0"/>
          <a:ext cx="0" cy="0"/>
          <a:chOff x="0" y="0"/>
          <a:chExt cx="0" cy="0"/>
        </a:xfrm>
      </p:grpSpPr>
      <p:graphicFrame>
        <p:nvGraphicFramePr>
          <p:cNvPr id="138" name="Google Shape;138;p23"/>
          <p:cNvGraphicFramePr/>
          <p:nvPr/>
        </p:nvGraphicFramePr>
        <p:xfrm>
          <a:off x="996950" y="1485900"/>
          <a:ext cx="101600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39" name="Google Shape;139;p23"/>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0" name="Google Shape;140;p2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2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42" name="Google Shape;142;p23"/>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43" name="Google Shape;143;p23"/>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PIE Chart colorful">
  <p:cSld name="1_PIE Chart colorful">
    <p:spTree>
      <p:nvGrpSpPr>
        <p:cNvPr id="1" name="Shape 144"/>
        <p:cNvGrpSpPr/>
        <p:nvPr/>
      </p:nvGrpSpPr>
      <p:grpSpPr>
        <a:xfrm>
          <a:off x="0" y="0"/>
          <a:ext cx="0" cy="0"/>
          <a:chOff x="0" y="0"/>
          <a:chExt cx="0" cy="0"/>
        </a:xfrm>
      </p:grpSpPr>
      <p:graphicFrame>
        <p:nvGraphicFramePr>
          <p:cNvPr id="145" name="Google Shape;145;p24"/>
          <p:cNvGraphicFramePr/>
          <p:nvPr/>
        </p:nvGraphicFramePr>
        <p:xfrm>
          <a:off x="996950" y="1485900"/>
          <a:ext cx="101600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46" name="Google Shape;146;p24"/>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7" name="Google Shape;147;p2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8" name="Google Shape;148;p2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49" name="Google Shape;149;p24"/>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50" name="Google Shape;150;p24"/>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ulleted List">
  <p:cSld name="1_Bulleted List">
    <p:spTree>
      <p:nvGrpSpPr>
        <p:cNvPr id="1" name="Shape 25"/>
        <p:cNvGrpSpPr/>
        <p:nvPr/>
      </p:nvGrpSpPr>
      <p:grpSpPr>
        <a:xfrm>
          <a:off x="0" y="0"/>
          <a:ext cx="0" cy="0"/>
          <a:chOff x="0" y="0"/>
          <a:chExt cx="0" cy="0"/>
        </a:xfrm>
      </p:grpSpPr>
      <p:sp>
        <p:nvSpPr>
          <p:cNvPr id="26" name="Google Shape;26;p8"/>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8"/>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8"/>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9" name="Google Shape;29;p8"/>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0" name="Google Shape;30;p8"/>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8"/>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ourier New"/>
              <a:buChar char="o"/>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E Chart monchromatic">
  <p:cSld name="PIE Chart monchromatic">
    <p:spTree>
      <p:nvGrpSpPr>
        <p:cNvPr id="1" name="Shape 151"/>
        <p:cNvGrpSpPr/>
        <p:nvPr/>
      </p:nvGrpSpPr>
      <p:grpSpPr>
        <a:xfrm>
          <a:off x="0" y="0"/>
          <a:ext cx="0" cy="0"/>
          <a:chOff x="0" y="0"/>
          <a:chExt cx="0" cy="0"/>
        </a:xfrm>
      </p:grpSpPr>
      <p:graphicFrame>
        <p:nvGraphicFramePr>
          <p:cNvPr id="152" name="Google Shape;152;p25"/>
          <p:cNvGraphicFramePr/>
          <p:nvPr/>
        </p:nvGraphicFramePr>
        <p:xfrm>
          <a:off x="996950" y="1485900"/>
          <a:ext cx="101600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53" name="Google Shape;153;p25"/>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4" name="Google Shape;154;p2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2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56" name="Google Shape;156;p25"/>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57" name="Google Shape;157;p25"/>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58"/>
        <p:cNvGrpSpPr/>
        <p:nvPr/>
      </p:nvGrpSpPr>
      <p:grpSpPr>
        <a:xfrm>
          <a:off x="0" y="0"/>
          <a:ext cx="0" cy="0"/>
          <a:chOff x="0" y="0"/>
          <a:chExt cx="0" cy="0"/>
        </a:xfrm>
      </p:grpSpPr>
      <p:graphicFrame>
        <p:nvGraphicFramePr>
          <p:cNvPr id="159" name="Google Shape;159;p26"/>
          <p:cNvGraphicFramePr/>
          <p:nvPr/>
        </p:nvGraphicFramePr>
        <p:xfrm>
          <a:off x="996950" y="1455574"/>
          <a:ext cx="10160025" cy="4542175"/>
        </p:xfrm>
        <a:graphic>
          <a:graphicData uri="http://schemas.openxmlformats.org/drawingml/2006/table">
            <a:tbl>
              <a:tblPr firstRow="1" bandRow="1">
                <a:noFill/>
                <a:tableStyleId>{964D9CCD-94D0-42EC-983B-12F53B95E9C6}</a:tableStyleId>
              </a:tblPr>
              <a:tblGrid>
                <a:gridCol w="3386675">
                  <a:extLst>
                    <a:ext uri="{9D8B030D-6E8A-4147-A177-3AD203B41FA5}">
                      <a16:colId xmlns:a16="http://schemas.microsoft.com/office/drawing/2014/main" val="20000"/>
                    </a:ext>
                  </a:extLst>
                </a:gridCol>
                <a:gridCol w="3386675">
                  <a:extLst>
                    <a:ext uri="{9D8B030D-6E8A-4147-A177-3AD203B41FA5}">
                      <a16:colId xmlns:a16="http://schemas.microsoft.com/office/drawing/2014/main" val="20001"/>
                    </a:ext>
                  </a:extLst>
                </a:gridCol>
                <a:gridCol w="3386675">
                  <a:extLst>
                    <a:ext uri="{9D8B030D-6E8A-4147-A177-3AD203B41FA5}">
                      <a16:colId xmlns:a16="http://schemas.microsoft.com/office/drawing/2014/main" val="20002"/>
                    </a:ext>
                  </a:extLst>
                </a:gridCol>
              </a:tblGrid>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Column 1</a:t>
                      </a:r>
                      <a:endParaRPr sz="1400" u="none" strike="noStrike" cap="none"/>
                    </a:p>
                  </a:txBody>
                  <a:tcPr marL="68575" marR="68575" marT="34300" marB="34300">
                    <a:solidFill>
                      <a:srgbClr val="8D051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Column 2</a:t>
                      </a:r>
                      <a:endParaRPr sz="1400" u="none" strike="noStrike" cap="none"/>
                    </a:p>
                  </a:txBody>
                  <a:tcPr marL="68575" marR="68575" marT="34300" marB="34300">
                    <a:solidFill>
                      <a:srgbClr val="8D051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Column 3</a:t>
                      </a:r>
                      <a:endParaRPr sz="1400" u="none" strike="noStrike" cap="none"/>
                    </a:p>
                  </a:txBody>
                  <a:tcPr marL="68575" marR="68575" marT="34300" marB="34300">
                    <a:solidFill>
                      <a:srgbClr val="8D0515"/>
                    </a:solidFill>
                  </a:tcPr>
                </a:tc>
                <a:extLst>
                  <a:ext uri="{0D108BD9-81ED-4DB2-BD59-A6C34878D82A}">
                    <a16:rowId xmlns:a16="http://schemas.microsoft.com/office/drawing/2014/main" val="10000"/>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1</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53626F"/>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53626F"/>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1"/>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2</a:t>
                      </a:r>
                      <a:endParaRPr sz="1400" u="none" strike="noStrike" cap="none"/>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2"/>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3</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3"/>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4</a:t>
                      </a:r>
                      <a:endParaRPr sz="1400" u="none" strike="noStrike" cap="none"/>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4"/>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5</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5"/>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6</a:t>
                      </a:r>
                      <a:endParaRPr sz="1400" u="none" strike="noStrike" cap="none"/>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6"/>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7</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7"/>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8</a:t>
                      </a:r>
                      <a:endParaRPr sz="2000" b="1"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8"/>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9</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9"/>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10</a:t>
                      </a:r>
                      <a:endParaRPr sz="2000" b="1"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10"/>
                  </a:ext>
                </a:extLst>
              </a:tr>
            </a:tbl>
          </a:graphicData>
        </a:graphic>
      </p:graphicFrame>
      <p:sp>
        <p:nvSpPr>
          <p:cNvPr id="160" name="Google Shape;160;p26"/>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2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26"/>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63" name="Google Shape;163;p26"/>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64" name="Google Shape;164;p26"/>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165"/>
        <p:cNvGrpSpPr/>
        <p:nvPr/>
      </p:nvGrpSpPr>
      <p:grpSpPr>
        <a:xfrm>
          <a:off x="0" y="0"/>
          <a:ext cx="0" cy="0"/>
          <a:chOff x="0" y="0"/>
          <a:chExt cx="0" cy="0"/>
        </a:xfrm>
      </p:grpSpPr>
      <p:graphicFrame>
        <p:nvGraphicFramePr>
          <p:cNvPr id="166" name="Google Shape;166;p27"/>
          <p:cNvGraphicFramePr/>
          <p:nvPr/>
        </p:nvGraphicFramePr>
        <p:xfrm>
          <a:off x="996950" y="1446246"/>
          <a:ext cx="10160025" cy="4551525"/>
        </p:xfrm>
        <a:graphic>
          <a:graphicData uri="http://schemas.openxmlformats.org/drawingml/2006/table">
            <a:tbl>
              <a:tblPr firstRow="1" bandRow="1">
                <a:noFill/>
                <a:tableStyleId>{2BC9EA0F-AA8D-467C-A5A3-D184F8A22CA3}</a:tableStyleId>
              </a:tblPr>
              <a:tblGrid>
                <a:gridCol w="3386675">
                  <a:extLst>
                    <a:ext uri="{9D8B030D-6E8A-4147-A177-3AD203B41FA5}">
                      <a16:colId xmlns:a16="http://schemas.microsoft.com/office/drawing/2014/main" val="20000"/>
                    </a:ext>
                  </a:extLst>
                </a:gridCol>
                <a:gridCol w="3386675">
                  <a:extLst>
                    <a:ext uri="{9D8B030D-6E8A-4147-A177-3AD203B41FA5}">
                      <a16:colId xmlns:a16="http://schemas.microsoft.com/office/drawing/2014/main" val="20001"/>
                    </a:ext>
                  </a:extLst>
                </a:gridCol>
                <a:gridCol w="3386675">
                  <a:extLst>
                    <a:ext uri="{9D8B030D-6E8A-4147-A177-3AD203B41FA5}">
                      <a16:colId xmlns:a16="http://schemas.microsoft.com/office/drawing/2014/main" val="20002"/>
                    </a:ext>
                  </a:extLst>
                </a:gridCol>
              </a:tblGrid>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53626F"/>
                          </a:solidFill>
                          <a:latin typeface="Arial"/>
                          <a:ea typeface="Arial"/>
                          <a:cs typeface="Arial"/>
                          <a:sym typeface="Arial"/>
                        </a:rPr>
                        <a:t>Column 1</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53626F"/>
                          </a:solidFill>
                          <a:latin typeface="Arial"/>
                          <a:ea typeface="Arial"/>
                          <a:cs typeface="Arial"/>
                          <a:sym typeface="Arial"/>
                        </a:rPr>
                        <a:t>Column 2</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53626F"/>
                          </a:solidFill>
                          <a:latin typeface="Arial"/>
                          <a:ea typeface="Arial"/>
                          <a:cs typeface="Arial"/>
                          <a:sym typeface="Arial"/>
                        </a:rPr>
                        <a:t>Column 3</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1</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595959"/>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595959"/>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1"/>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2</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2"/>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3</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3"/>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4</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4"/>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5</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5"/>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6</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6"/>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7</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7"/>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8</a:t>
                      </a:r>
                      <a:endParaRPr sz="2000" b="1"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8"/>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9</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9"/>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10</a:t>
                      </a:r>
                      <a:endParaRPr sz="2000" b="1"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235"/>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10"/>
                  </a:ext>
                </a:extLst>
              </a:tr>
            </a:tbl>
          </a:graphicData>
        </a:graphic>
      </p:graphicFrame>
      <p:sp>
        <p:nvSpPr>
          <p:cNvPr id="167" name="Google Shape;167;p27"/>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8" name="Google Shape;168;p27"/>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7"/>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70" name="Google Shape;170;p27"/>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71" name="Google Shape;171;p27"/>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MOSAIC">
  <p:cSld name="PHOTO MOSAIC">
    <p:spTree>
      <p:nvGrpSpPr>
        <p:cNvPr id="1" name="Shape 172"/>
        <p:cNvGrpSpPr/>
        <p:nvPr/>
      </p:nvGrpSpPr>
      <p:grpSpPr>
        <a:xfrm>
          <a:off x="0" y="0"/>
          <a:ext cx="0" cy="0"/>
          <a:chOff x="0" y="0"/>
          <a:chExt cx="0" cy="0"/>
        </a:xfrm>
      </p:grpSpPr>
      <p:pic>
        <p:nvPicPr>
          <p:cNvPr id="173" name="Google Shape;173;p28"/>
          <p:cNvPicPr preferRelativeResize="0"/>
          <p:nvPr/>
        </p:nvPicPr>
        <p:blipFill rotWithShape="1">
          <a:blip r:embed="rId2">
            <a:alphaModFix/>
          </a:blip>
          <a:srcRect l="16973" r="16973"/>
          <a:stretch/>
        </p:blipFill>
        <p:spPr>
          <a:xfrm>
            <a:off x="-1" y="2"/>
            <a:ext cx="2881978" cy="3118608"/>
          </a:xfrm>
          <a:prstGeom prst="rect">
            <a:avLst/>
          </a:prstGeom>
          <a:noFill/>
          <a:ln>
            <a:noFill/>
          </a:ln>
        </p:spPr>
      </p:pic>
      <p:pic>
        <p:nvPicPr>
          <p:cNvPr id="174" name="Google Shape;174;p28"/>
          <p:cNvPicPr preferRelativeResize="0"/>
          <p:nvPr/>
        </p:nvPicPr>
        <p:blipFill rotWithShape="1">
          <a:blip r:embed="rId3">
            <a:alphaModFix/>
          </a:blip>
          <a:srcRect l="2844" r="2844"/>
          <a:stretch/>
        </p:blipFill>
        <p:spPr>
          <a:xfrm>
            <a:off x="1900100" y="3228297"/>
            <a:ext cx="4175378" cy="2953960"/>
          </a:xfrm>
          <a:prstGeom prst="rect">
            <a:avLst/>
          </a:prstGeom>
          <a:noFill/>
          <a:ln>
            <a:noFill/>
          </a:ln>
        </p:spPr>
      </p:pic>
      <p:pic>
        <p:nvPicPr>
          <p:cNvPr id="175" name="Google Shape;175;p28"/>
          <p:cNvPicPr preferRelativeResize="0"/>
          <p:nvPr/>
        </p:nvPicPr>
        <p:blipFill rotWithShape="1">
          <a:blip r:embed="rId4">
            <a:alphaModFix/>
          </a:blip>
          <a:srcRect l="29827" r="29825"/>
          <a:stretch/>
        </p:blipFill>
        <p:spPr>
          <a:xfrm>
            <a:off x="1" y="3228297"/>
            <a:ext cx="1790884" cy="2953958"/>
          </a:xfrm>
          <a:prstGeom prst="rect">
            <a:avLst/>
          </a:prstGeom>
          <a:noFill/>
          <a:ln>
            <a:noFill/>
          </a:ln>
        </p:spPr>
      </p:pic>
      <p:pic>
        <p:nvPicPr>
          <p:cNvPr id="176" name="Google Shape;176;p28"/>
          <p:cNvPicPr preferRelativeResize="0"/>
          <p:nvPr/>
        </p:nvPicPr>
        <p:blipFill rotWithShape="1">
          <a:blip r:embed="rId5">
            <a:alphaModFix/>
          </a:blip>
          <a:srcRect l="9870" r="9869"/>
          <a:stretch/>
        </p:blipFill>
        <p:spPr>
          <a:xfrm>
            <a:off x="6184693" y="3228296"/>
            <a:ext cx="2984677" cy="2953959"/>
          </a:xfrm>
          <a:prstGeom prst="rect">
            <a:avLst/>
          </a:prstGeom>
          <a:noFill/>
          <a:ln>
            <a:noFill/>
          </a:ln>
        </p:spPr>
      </p:pic>
      <p:pic>
        <p:nvPicPr>
          <p:cNvPr id="177" name="Google Shape;177;p28"/>
          <p:cNvPicPr preferRelativeResize="0"/>
          <p:nvPr/>
        </p:nvPicPr>
        <p:blipFill rotWithShape="1">
          <a:blip r:embed="rId6">
            <a:alphaModFix/>
          </a:blip>
          <a:srcRect t="5459" b="5456"/>
          <a:stretch/>
        </p:blipFill>
        <p:spPr>
          <a:xfrm>
            <a:off x="2980451" y="0"/>
            <a:ext cx="4417250" cy="3118609"/>
          </a:xfrm>
          <a:prstGeom prst="rect">
            <a:avLst/>
          </a:prstGeom>
          <a:noFill/>
          <a:ln>
            <a:noFill/>
          </a:ln>
        </p:spPr>
      </p:pic>
      <p:pic>
        <p:nvPicPr>
          <p:cNvPr id="178" name="Google Shape;178;p28"/>
          <p:cNvPicPr preferRelativeResize="0"/>
          <p:nvPr/>
        </p:nvPicPr>
        <p:blipFill rotWithShape="1">
          <a:blip r:embed="rId7">
            <a:alphaModFix/>
          </a:blip>
          <a:srcRect l="358" r="357"/>
          <a:stretch/>
        </p:blipFill>
        <p:spPr>
          <a:xfrm>
            <a:off x="7530322" y="0"/>
            <a:ext cx="4661678" cy="3118609"/>
          </a:xfrm>
          <a:prstGeom prst="rect">
            <a:avLst/>
          </a:prstGeom>
          <a:noFill/>
          <a:ln>
            <a:noFill/>
          </a:ln>
        </p:spPr>
      </p:pic>
      <p:pic>
        <p:nvPicPr>
          <p:cNvPr id="179" name="Google Shape;179;p28"/>
          <p:cNvPicPr preferRelativeResize="0"/>
          <p:nvPr/>
        </p:nvPicPr>
        <p:blipFill rotWithShape="1">
          <a:blip r:embed="rId8">
            <a:alphaModFix/>
          </a:blip>
          <a:srcRect l="17004" r="17002"/>
          <a:stretch/>
        </p:blipFill>
        <p:spPr>
          <a:xfrm>
            <a:off x="9278584" y="3230641"/>
            <a:ext cx="2913416" cy="294412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1"/>
        <p:cNvGrpSpPr/>
        <p:nvPr/>
      </p:nvGrpSpPr>
      <p:grpSpPr>
        <a:xfrm>
          <a:off x="0" y="0"/>
          <a:ext cx="0" cy="0"/>
          <a:chOff x="0" y="0"/>
          <a:chExt cx="0" cy="0"/>
        </a:xfrm>
      </p:grpSpPr>
      <p:sp>
        <p:nvSpPr>
          <p:cNvPr id="182" name="Google Shape;182;p53"/>
          <p:cNvSpPr txBox="1">
            <a:spLocks noGrp="1"/>
          </p:cNvSpPr>
          <p:nvPr>
            <p:ph type="ctrTitle"/>
          </p:nvPr>
        </p:nvSpPr>
        <p:spPr>
          <a:xfrm>
            <a:off x="0" y="2965174"/>
            <a:ext cx="12192000" cy="92765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ulleted List two columns">
  <p:cSld name="Bulleted List two columns">
    <p:spTree>
      <p:nvGrpSpPr>
        <p:cNvPr id="1" name="Shape 192"/>
        <p:cNvGrpSpPr/>
        <p:nvPr/>
      </p:nvGrpSpPr>
      <p:grpSpPr>
        <a:xfrm>
          <a:off x="0" y="0"/>
          <a:ext cx="0" cy="0"/>
          <a:chOff x="0" y="0"/>
          <a:chExt cx="0" cy="0"/>
        </a:xfrm>
      </p:grpSpPr>
      <p:sp>
        <p:nvSpPr>
          <p:cNvPr id="193" name="Google Shape;193;p55"/>
          <p:cNvSpPr txBox="1">
            <a:spLocks noGrp="1"/>
          </p:cNvSpPr>
          <p:nvPr>
            <p:ph type="body" idx="1"/>
          </p:nvPr>
        </p:nvSpPr>
        <p:spPr>
          <a:xfrm>
            <a:off x="996950" y="1474574"/>
            <a:ext cx="4899025" cy="435472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2pPr>
            <a:lvl3pPr marL="1371600" marR="0" lvl="2"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3pPr>
            <a:lvl4pPr marL="1828800" marR="0" lvl="3"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4pPr>
            <a:lvl5pPr marL="2286000" marR="0" lvl="4"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4" name="Google Shape;194;p5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5" name="Google Shape;195;p55"/>
          <p:cNvSpPr txBox="1">
            <a:spLocks noGrp="1"/>
          </p:cNvSpPr>
          <p:nvPr>
            <p:ph type="body" idx="2"/>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6" name="Google Shape;196;p5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97" name="Google Shape;197;p55"/>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198" name="Google Shape;198;p55"/>
          <p:cNvSpPr txBox="1">
            <a:spLocks noGrp="1"/>
          </p:cNvSpPr>
          <p:nvPr>
            <p:ph type="body" idx="3"/>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Google Shape;199;p55"/>
          <p:cNvSpPr txBox="1">
            <a:spLocks noGrp="1"/>
          </p:cNvSpPr>
          <p:nvPr>
            <p:ph type="body" idx="4"/>
          </p:nvPr>
        </p:nvSpPr>
        <p:spPr>
          <a:xfrm>
            <a:off x="6257925" y="1474574"/>
            <a:ext cx="4899025" cy="435472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2pPr>
            <a:lvl3pPr marL="1371600" marR="0" lvl="2"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3pPr>
            <a:lvl4pPr marL="1828800" marR="0" lvl="3"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4pPr>
            <a:lvl5pPr marL="2286000" marR="0" lvl="4"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ormal text List">
  <p:cSld name="Normal text List">
    <p:spTree>
      <p:nvGrpSpPr>
        <p:cNvPr id="1" name="Shape 200"/>
        <p:cNvGrpSpPr/>
        <p:nvPr/>
      </p:nvGrpSpPr>
      <p:grpSpPr>
        <a:xfrm>
          <a:off x="0" y="0"/>
          <a:ext cx="0" cy="0"/>
          <a:chOff x="0" y="0"/>
          <a:chExt cx="0" cy="0"/>
        </a:xfrm>
      </p:grpSpPr>
      <p:sp>
        <p:nvSpPr>
          <p:cNvPr id="201" name="Google Shape;201;p58"/>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Google Shape;202;p58"/>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03" name="Google Shape;203;p58"/>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04" name="Google Shape;204;p58"/>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p58"/>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58"/>
          <p:cNvSpPr txBox="1">
            <a:spLocks noGrp="1"/>
          </p:cNvSpPr>
          <p:nvPr>
            <p:ph type="body" idx="3"/>
          </p:nvPr>
        </p:nvSpPr>
        <p:spPr>
          <a:xfrm>
            <a:off x="996950" y="1476376"/>
            <a:ext cx="10160000" cy="43529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000"/>
              <a:buFont typeface="Arial"/>
              <a:buNone/>
              <a:defRPr sz="20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2000"/>
              <a:buFont typeface="Arial"/>
              <a:buNone/>
              <a:defRPr sz="20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1800"/>
              <a:buFont typeface="Arial"/>
              <a:buNone/>
              <a:defRPr sz="18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1800"/>
              <a:buFont typeface="Arial"/>
              <a:buNone/>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207"/>
        <p:cNvGrpSpPr/>
        <p:nvPr/>
      </p:nvGrpSpPr>
      <p:grpSpPr>
        <a:xfrm>
          <a:off x="0" y="0"/>
          <a:ext cx="0" cy="0"/>
          <a:chOff x="0" y="0"/>
          <a:chExt cx="0" cy="0"/>
        </a:xfrm>
      </p:grpSpPr>
      <p:sp>
        <p:nvSpPr>
          <p:cNvPr id="208" name="Google Shape;208;p59"/>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59"/>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0" name="Google Shape;210;p59"/>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11" name="Google Shape;211;p59"/>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12" name="Google Shape;212;p59"/>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3" name="Google Shape;213;p59"/>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Bulleted List">
  <p:cSld name="2_Bulleted List">
    <p:spTree>
      <p:nvGrpSpPr>
        <p:cNvPr id="1" name="Shape 214"/>
        <p:cNvGrpSpPr/>
        <p:nvPr/>
      </p:nvGrpSpPr>
      <p:grpSpPr>
        <a:xfrm>
          <a:off x="0" y="0"/>
          <a:ext cx="0" cy="0"/>
          <a:chOff x="0" y="0"/>
          <a:chExt cx="0" cy="0"/>
        </a:xfrm>
      </p:grpSpPr>
      <p:sp>
        <p:nvSpPr>
          <p:cNvPr id="215" name="Google Shape;215;p6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60"/>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Google Shape;217;p6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18" name="Google Shape;218;p60"/>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19" name="Google Shape;219;p60"/>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Google Shape;220;p60"/>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Bulleted List">
  <p:cSld name="1_Bulleted List">
    <p:spTree>
      <p:nvGrpSpPr>
        <p:cNvPr id="1" name="Shape 221"/>
        <p:cNvGrpSpPr/>
        <p:nvPr/>
      </p:nvGrpSpPr>
      <p:grpSpPr>
        <a:xfrm>
          <a:off x="0" y="0"/>
          <a:ext cx="0" cy="0"/>
          <a:chOff x="0" y="0"/>
          <a:chExt cx="0" cy="0"/>
        </a:xfrm>
      </p:grpSpPr>
      <p:sp>
        <p:nvSpPr>
          <p:cNvPr id="222" name="Google Shape;222;p61"/>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3" name="Google Shape;223;p61"/>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4" name="Google Shape;224;p61"/>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25" name="Google Shape;225;p61"/>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26" name="Google Shape;226;p61"/>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61"/>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ourier New"/>
              <a:buChar char="o"/>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32"/>
        <p:cNvGrpSpPr/>
        <p:nvPr/>
      </p:nvGrpSpPr>
      <p:grpSpPr>
        <a:xfrm>
          <a:off x="0" y="0"/>
          <a:ext cx="0" cy="0"/>
          <a:chOff x="0" y="0"/>
          <a:chExt cx="0" cy="0"/>
        </a:xfrm>
      </p:grpSpPr>
      <p:sp>
        <p:nvSpPr>
          <p:cNvPr id="33" name="Google Shape;33;p7"/>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7"/>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6" name="Google Shape;36;p7"/>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7" name="Google Shape;37;p7"/>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7"/>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Bulleted List">
  <p:cSld name="3_Bulleted List">
    <p:spTree>
      <p:nvGrpSpPr>
        <p:cNvPr id="1" name="Shape 228"/>
        <p:cNvGrpSpPr/>
        <p:nvPr/>
      </p:nvGrpSpPr>
      <p:grpSpPr>
        <a:xfrm>
          <a:off x="0" y="0"/>
          <a:ext cx="0" cy="0"/>
          <a:chOff x="0" y="0"/>
          <a:chExt cx="0" cy="0"/>
        </a:xfrm>
      </p:grpSpPr>
      <p:sp>
        <p:nvSpPr>
          <p:cNvPr id="229" name="Google Shape;229;p62"/>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62"/>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1" name="Google Shape;231;p62"/>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32" name="Google Shape;232;p62"/>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33" name="Google Shape;233;p62"/>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4" name="Google Shape;234;p62"/>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lphaU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Bulleted List">
  <p:cSld name="4_Bulleted List">
    <p:spTree>
      <p:nvGrpSpPr>
        <p:cNvPr id="1" name="Shape 235"/>
        <p:cNvGrpSpPr/>
        <p:nvPr/>
      </p:nvGrpSpPr>
      <p:grpSpPr>
        <a:xfrm>
          <a:off x="0" y="0"/>
          <a:ext cx="0" cy="0"/>
          <a:chOff x="0" y="0"/>
          <a:chExt cx="0" cy="0"/>
        </a:xfrm>
      </p:grpSpPr>
      <p:sp>
        <p:nvSpPr>
          <p:cNvPr id="236" name="Google Shape;236;p6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63"/>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8" name="Google Shape;238;p6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39" name="Google Shape;239;p63"/>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40" name="Google Shape;240;p63"/>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1" name="Google Shape;241;p63"/>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rabi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Calibri"/>
              <a:buAutoNum type="romanUcPeriod"/>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Calibri"/>
              <a:buAutoNum type="romanUcPeriod"/>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Calibri"/>
              <a:buAutoNum type="romanUcPeriod"/>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Calibri"/>
              <a:buAutoNum type="romanUcPeriod"/>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ulleted List three columns">
  <p:cSld name="Bulleted List three columns">
    <p:spTree>
      <p:nvGrpSpPr>
        <p:cNvPr id="1" name="Shape 242"/>
        <p:cNvGrpSpPr/>
        <p:nvPr/>
      </p:nvGrpSpPr>
      <p:grpSpPr>
        <a:xfrm>
          <a:off x="0" y="0"/>
          <a:ext cx="0" cy="0"/>
          <a:chOff x="0" y="0"/>
          <a:chExt cx="0" cy="0"/>
        </a:xfrm>
      </p:grpSpPr>
      <p:sp>
        <p:nvSpPr>
          <p:cNvPr id="243" name="Google Shape;243;p64"/>
          <p:cNvSpPr txBox="1">
            <a:spLocks noGrp="1"/>
          </p:cNvSpPr>
          <p:nvPr>
            <p:ph type="body" idx="1"/>
          </p:nvPr>
        </p:nvSpPr>
        <p:spPr>
          <a:xfrm>
            <a:off x="7924800" y="1475477"/>
            <a:ext cx="3232149" cy="447518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4" name="Google Shape;244;p64"/>
          <p:cNvSpPr txBox="1">
            <a:spLocks noGrp="1"/>
          </p:cNvSpPr>
          <p:nvPr>
            <p:ph type="body" idx="2"/>
          </p:nvPr>
        </p:nvSpPr>
        <p:spPr>
          <a:xfrm>
            <a:off x="4460875" y="1475282"/>
            <a:ext cx="3232149" cy="4467225"/>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5" name="Google Shape;245;p64"/>
          <p:cNvSpPr txBox="1">
            <a:spLocks noGrp="1"/>
          </p:cNvSpPr>
          <p:nvPr>
            <p:ph type="body" idx="3"/>
          </p:nvPr>
        </p:nvSpPr>
        <p:spPr>
          <a:xfrm>
            <a:off x="996950" y="1475465"/>
            <a:ext cx="3232149" cy="447519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64"/>
          <p:cNvSpPr txBox="1">
            <a:spLocks noGrp="1"/>
          </p:cNvSpPr>
          <p:nvPr>
            <p:ph type="body" idx="4"/>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7" name="Google Shape;247;p6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6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49" name="Google Shape;249;p64"/>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50" name="Google Shape;250;p64"/>
          <p:cNvSpPr txBox="1">
            <a:spLocks noGrp="1"/>
          </p:cNvSpPr>
          <p:nvPr>
            <p:ph type="body" idx="5"/>
          </p:nvPr>
        </p:nvSpPr>
        <p:spPr>
          <a:xfrm>
            <a:off x="996950" y="968271"/>
            <a:ext cx="10159999"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ulleted List three columns">
  <p:cSld name="1_Bulleted List three columns">
    <p:spTree>
      <p:nvGrpSpPr>
        <p:cNvPr id="1" name="Shape 251"/>
        <p:cNvGrpSpPr/>
        <p:nvPr/>
      </p:nvGrpSpPr>
      <p:grpSpPr>
        <a:xfrm>
          <a:off x="0" y="0"/>
          <a:ext cx="0" cy="0"/>
          <a:chOff x="0" y="0"/>
          <a:chExt cx="0" cy="0"/>
        </a:xfrm>
      </p:grpSpPr>
      <p:sp>
        <p:nvSpPr>
          <p:cNvPr id="252" name="Google Shape;252;p65"/>
          <p:cNvSpPr txBox="1">
            <a:spLocks noGrp="1"/>
          </p:cNvSpPr>
          <p:nvPr>
            <p:ph type="body" idx="1"/>
          </p:nvPr>
        </p:nvSpPr>
        <p:spPr>
          <a:xfrm>
            <a:off x="7924800" y="1475477"/>
            <a:ext cx="3232149" cy="447518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lphaLcParen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Google Shape;253;p65"/>
          <p:cNvSpPr txBox="1">
            <a:spLocks noGrp="1"/>
          </p:cNvSpPr>
          <p:nvPr>
            <p:ph type="body" idx="2"/>
          </p:nvPr>
        </p:nvSpPr>
        <p:spPr>
          <a:xfrm>
            <a:off x="4460875" y="1475282"/>
            <a:ext cx="3232149" cy="4467225"/>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romanU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Google Shape;254;p65"/>
          <p:cNvSpPr txBox="1">
            <a:spLocks noGrp="1"/>
          </p:cNvSpPr>
          <p:nvPr>
            <p:ph type="body" idx="3"/>
          </p:nvPr>
        </p:nvSpPr>
        <p:spPr>
          <a:xfrm>
            <a:off x="996950" y="1475465"/>
            <a:ext cx="3232149" cy="447519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rabicParen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5" name="Google Shape;255;p65"/>
          <p:cNvSpPr txBox="1">
            <a:spLocks noGrp="1"/>
          </p:cNvSpPr>
          <p:nvPr>
            <p:ph type="body" idx="4"/>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Google Shape;256;p6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7" name="Google Shape;257;p6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58" name="Google Shape;258;p65"/>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59" name="Google Shape;259;p65"/>
          <p:cNvSpPr txBox="1">
            <a:spLocks noGrp="1"/>
          </p:cNvSpPr>
          <p:nvPr>
            <p:ph type="body" idx="5"/>
          </p:nvPr>
        </p:nvSpPr>
        <p:spPr>
          <a:xfrm>
            <a:off x="996950" y="968271"/>
            <a:ext cx="10159999"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ed List NO HEAD">
  <p:cSld name="Bulleted List NO HEAD">
    <p:spTree>
      <p:nvGrpSpPr>
        <p:cNvPr id="1" name="Shape 260"/>
        <p:cNvGrpSpPr/>
        <p:nvPr/>
      </p:nvGrpSpPr>
      <p:grpSpPr>
        <a:xfrm>
          <a:off x="0" y="0"/>
          <a:ext cx="0" cy="0"/>
          <a:chOff x="0" y="0"/>
          <a:chExt cx="0" cy="0"/>
        </a:xfrm>
      </p:grpSpPr>
      <p:sp>
        <p:nvSpPr>
          <p:cNvPr id="261" name="Google Shape;261;p6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66"/>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Google Shape;263;p66"/>
          <p:cNvSpPr txBox="1">
            <a:spLocks noGrp="1"/>
          </p:cNvSpPr>
          <p:nvPr>
            <p:ph type="body" idx="2"/>
          </p:nvPr>
        </p:nvSpPr>
        <p:spPr>
          <a:xfrm>
            <a:off x="996950" y="578498"/>
            <a:ext cx="10160000" cy="526032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1pPr>
            <a:lvl2pPr marL="914400" marR="0" lvl="1"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2pPr>
            <a:lvl3pPr marL="1371600" marR="0" lvl="2"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3pPr>
            <a:lvl4pPr marL="1828800" marR="0" lvl="3"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4pPr>
            <a:lvl5pPr marL="2286000" marR="0" lvl="4"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ulleted List two columns NOHEAD">
  <p:cSld name="Bulleted List two columns NOHEAD">
    <p:spTree>
      <p:nvGrpSpPr>
        <p:cNvPr id="1" name="Shape 264"/>
        <p:cNvGrpSpPr/>
        <p:nvPr/>
      </p:nvGrpSpPr>
      <p:grpSpPr>
        <a:xfrm>
          <a:off x="0" y="0"/>
          <a:ext cx="0" cy="0"/>
          <a:chOff x="0" y="0"/>
          <a:chExt cx="0" cy="0"/>
        </a:xfrm>
      </p:grpSpPr>
      <p:sp>
        <p:nvSpPr>
          <p:cNvPr id="265" name="Google Shape;265;p67"/>
          <p:cNvSpPr txBox="1">
            <a:spLocks noGrp="1"/>
          </p:cNvSpPr>
          <p:nvPr>
            <p:ph type="body" idx="1"/>
          </p:nvPr>
        </p:nvSpPr>
        <p:spPr>
          <a:xfrm>
            <a:off x="6096000" y="558744"/>
            <a:ext cx="5060950" cy="527879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6" name="Google Shape;266;p67"/>
          <p:cNvSpPr txBox="1">
            <a:spLocks noGrp="1"/>
          </p:cNvSpPr>
          <p:nvPr>
            <p:ph type="body" idx="2"/>
          </p:nvPr>
        </p:nvSpPr>
        <p:spPr>
          <a:xfrm>
            <a:off x="996950" y="558744"/>
            <a:ext cx="4899025" cy="527879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7" name="Google Shape;267;p67"/>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8" name="Google Shape;268;p67"/>
          <p:cNvSpPr txBox="1">
            <a:spLocks noGrp="1"/>
          </p:cNvSpPr>
          <p:nvPr>
            <p:ph type="body" idx="3"/>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ulleted List three columns no head">
  <p:cSld name="Bulleted List three columns no head">
    <p:spTree>
      <p:nvGrpSpPr>
        <p:cNvPr id="1" name="Shape 269"/>
        <p:cNvGrpSpPr/>
        <p:nvPr/>
      </p:nvGrpSpPr>
      <p:grpSpPr>
        <a:xfrm>
          <a:off x="0" y="0"/>
          <a:ext cx="0" cy="0"/>
          <a:chOff x="0" y="0"/>
          <a:chExt cx="0" cy="0"/>
        </a:xfrm>
      </p:grpSpPr>
      <p:sp>
        <p:nvSpPr>
          <p:cNvPr id="270" name="Google Shape;270;p68"/>
          <p:cNvSpPr txBox="1">
            <a:spLocks noGrp="1"/>
          </p:cNvSpPr>
          <p:nvPr>
            <p:ph type="body" idx="1"/>
          </p:nvPr>
        </p:nvSpPr>
        <p:spPr>
          <a:xfrm>
            <a:off x="7924800" y="558398"/>
            <a:ext cx="3232149" cy="539335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1" name="Google Shape;271;p68"/>
          <p:cNvSpPr txBox="1">
            <a:spLocks noGrp="1"/>
          </p:cNvSpPr>
          <p:nvPr>
            <p:ph type="body" idx="2"/>
          </p:nvPr>
        </p:nvSpPr>
        <p:spPr>
          <a:xfrm>
            <a:off x="4460875" y="559837"/>
            <a:ext cx="3232149" cy="53837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2pPr>
            <a:lvl3pPr marL="1371600" marR="0" lvl="2"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3pPr>
            <a:lvl4pPr marL="1828800" marR="0" lvl="3" indent="-298450" algn="l" rtl="0">
              <a:lnSpc>
                <a:spcPct val="90000"/>
              </a:lnSpc>
              <a:spcBef>
                <a:spcPts val="500"/>
              </a:spcBef>
              <a:spcAft>
                <a:spcPts val="0"/>
              </a:spcAft>
              <a:buClr>
                <a:srgbClr val="C00000"/>
              </a:buClr>
              <a:buSzPts val="1100"/>
              <a:buFont typeface="Arial"/>
              <a:buChar char="•"/>
              <a:defRPr sz="1100" b="0" i="0" u="none" strike="noStrike" cap="none">
                <a:solidFill>
                  <a:srgbClr val="53626F"/>
                </a:solidFill>
                <a:latin typeface="Arial"/>
                <a:ea typeface="Arial"/>
                <a:cs typeface="Arial"/>
                <a:sym typeface="Arial"/>
              </a:defRPr>
            </a:lvl4pPr>
            <a:lvl5pPr marL="2286000" marR="0" lvl="4" indent="-298450" algn="l" rtl="0">
              <a:lnSpc>
                <a:spcPct val="90000"/>
              </a:lnSpc>
              <a:spcBef>
                <a:spcPts val="500"/>
              </a:spcBef>
              <a:spcAft>
                <a:spcPts val="0"/>
              </a:spcAft>
              <a:buClr>
                <a:srgbClr val="C00000"/>
              </a:buClr>
              <a:buSzPts val="1100"/>
              <a:buFont typeface="Arial"/>
              <a:buChar char="•"/>
              <a:defRPr sz="11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2" name="Google Shape;272;p68"/>
          <p:cNvSpPr txBox="1">
            <a:spLocks noGrp="1"/>
          </p:cNvSpPr>
          <p:nvPr>
            <p:ph type="body" idx="3"/>
          </p:nvPr>
        </p:nvSpPr>
        <p:spPr>
          <a:xfrm>
            <a:off x="996950" y="558385"/>
            <a:ext cx="3232149" cy="5393372"/>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3" name="Google Shape;273;p68"/>
          <p:cNvSpPr txBox="1">
            <a:spLocks noGrp="1"/>
          </p:cNvSpPr>
          <p:nvPr>
            <p:ph type="body" idx="4"/>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4" name="Google Shape;274;p68"/>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ed List">
  <p:cSld name="Numbered List">
    <p:spTree>
      <p:nvGrpSpPr>
        <p:cNvPr id="1" name="Shape 275"/>
        <p:cNvGrpSpPr/>
        <p:nvPr/>
      </p:nvGrpSpPr>
      <p:grpSpPr>
        <a:xfrm>
          <a:off x="0" y="0"/>
          <a:ext cx="0" cy="0"/>
          <a:chOff x="0" y="0"/>
          <a:chExt cx="0" cy="0"/>
        </a:xfrm>
      </p:grpSpPr>
      <p:sp>
        <p:nvSpPr>
          <p:cNvPr id="276" name="Google Shape;276;p69"/>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7" name="Google Shape;277;p69"/>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8" name="Google Shape;278;p69"/>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79" name="Google Shape;279;p69"/>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80" name="Google Shape;280;p69"/>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1" name="Google Shape;281;p69"/>
          <p:cNvSpPr txBox="1">
            <a:spLocks noGrp="1"/>
          </p:cNvSpPr>
          <p:nvPr>
            <p:ph type="body" idx="3"/>
          </p:nvPr>
        </p:nvSpPr>
        <p:spPr>
          <a:xfrm>
            <a:off x="996950" y="1490663"/>
            <a:ext cx="10160000" cy="4341812"/>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rabi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Calibri"/>
              <a:buAutoNum type="arabicPeriod"/>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Calibri"/>
              <a:buAutoNum type="arabicPeriod"/>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Calibri"/>
              <a:buAutoNum type="arabicPeriod"/>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Calibri"/>
              <a:buAutoNum type="arabicPeriod"/>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r Chart">
  <p:cSld name="Bar Chart">
    <p:spTree>
      <p:nvGrpSpPr>
        <p:cNvPr id="1" name="Shape 282"/>
        <p:cNvGrpSpPr/>
        <p:nvPr/>
      </p:nvGrpSpPr>
      <p:grpSpPr>
        <a:xfrm>
          <a:off x="0" y="0"/>
          <a:ext cx="0" cy="0"/>
          <a:chOff x="0" y="0"/>
          <a:chExt cx="0" cy="0"/>
        </a:xfrm>
      </p:grpSpPr>
      <p:graphicFrame>
        <p:nvGraphicFramePr>
          <p:cNvPr id="283" name="Google Shape;283;p70"/>
          <p:cNvGraphicFramePr/>
          <p:nvPr/>
        </p:nvGraphicFramePr>
        <p:xfrm>
          <a:off x="772885" y="1432559"/>
          <a:ext cx="10356434" cy="4637481"/>
        </p:xfrm>
        <a:graphic>
          <a:graphicData uri="http://schemas.openxmlformats.org/drawingml/2006/chart">
            <c:chart xmlns:c="http://schemas.openxmlformats.org/drawingml/2006/chart" xmlns:r="http://schemas.openxmlformats.org/officeDocument/2006/relationships" r:id="rId2"/>
          </a:graphicData>
        </a:graphic>
      </p:graphicFrame>
      <p:sp>
        <p:nvSpPr>
          <p:cNvPr id="284" name="Google Shape;284;p70"/>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5" name="Google Shape;285;p7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7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87" name="Google Shape;287;p70"/>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88" name="Google Shape;288;p70"/>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Bar Chart">
  <p:cSld name="1_Bar Chart">
    <p:spTree>
      <p:nvGrpSpPr>
        <p:cNvPr id="1" name="Shape 289"/>
        <p:cNvGrpSpPr/>
        <p:nvPr/>
      </p:nvGrpSpPr>
      <p:grpSpPr>
        <a:xfrm>
          <a:off x="0" y="0"/>
          <a:ext cx="0" cy="0"/>
          <a:chOff x="0" y="0"/>
          <a:chExt cx="0" cy="0"/>
        </a:xfrm>
      </p:grpSpPr>
      <p:graphicFrame>
        <p:nvGraphicFramePr>
          <p:cNvPr id="290" name="Google Shape;290;p71"/>
          <p:cNvGraphicFramePr/>
          <p:nvPr/>
        </p:nvGraphicFramePr>
        <p:xfrm>
          <a:off x="772885" y="1432559"/>
          <a:ext cx="10356434" cy="4637481"/>
        </p:xfrm>
        <a:graphic>
          <a:graphicData uri="http://schemas.openxmlformats.org/drawingml/2006/chart">
            <c:chart xmlns:c="http://schemas.openxmlformats.org/drawingml/2006/chart" xmlns:r="http://schemas.openxmlformats.org/officeDocument/2006/relationships" r:id="rId2"/>
          </a:graphicData>
        </a:graphic>
      </p:graphicFrame>
      <p:sp>
        <p:nvSpPr>
          <p:cNvPr id="291" name="Google Shape;291;p71"/>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Google Shape;292;p71"/>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3" name="Google Shape;293;p71"/>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94" name="Google Shape;294;p71"/>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295" name="Google Shape;295;p71"/>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ormal text List">
  <p:cSld name="Normal text List">
    <p:spTree>
      <p:nvGrpSpPr>
        <p:cNvPr id="1" name="Shape 39"/>
        <p:cNvGrpSpPr/>
        <p:nvPr/>
      </p:nvGrpSpPr>
      <p:grpSpPr>
        <a:xfrm>
          <a:off x="0" y="0"/>
          <a:ext cx="0" cy="0"/>
          <a:chOff x="0" y="0"/>
          <a:chExt cx="0" cy="0"/>
        </a:xfrm>
      </p:grpSpPr>
      <p:sp>
        <p:nvSpPr>
          <p:cNvPr id="40" name="Google Shape;40;p9"/>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9"/>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42" name="Google Shape;42;p9"/>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43" name="Google Shape;43;p9"/>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9"/>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9"/>
          <p:cNvSpPr txBox="1">
            <a:spLocks noGrp="1"/>
          </p:cNvSpPr>
          <p:nvPr>
            <p:ph type="body" idx="3"/>
          </p:nvPr>
        </p:nvSpPr>
        <p:spPr>
          <a:xfrm>
            <a:off x="996950" y="1476376"/>
            <a:ext cx="10160000" cy="43529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000"/>
              <a:buFont typeface="Arial"/>
              <a:buNone/>
              <a:defRPr sz="20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2000"/>
              <a:buFont typeface="Arial"/>
              <a:buNone/>
              <a:defRPr sz="20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1800"/>
              <a:buFont typeface="Arial"/>
              <a:buNone/>
              <a:defRPr sz="18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1800"/>
              <a:buFont typeface="Arial"/>
              <a:buNone/>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296"/>
        <p:cNvGrpSpPr/>
        <p:nvPr/>
      </p:nvGrpSpPr>
      <p:grpSpPr>
        <a:xfrm>
          <a:off x="0" y="0"/>
          <a:ext cx="0" cy="0"/>
          <a:chOff x="0" y="0"/>
          <a:chExt cx="0" cy="0"/>
        </a:xfrm>
      </p:grpSpPr>
      <p:pic>
        <p:nvPicPr>
          <p:cNvPr id="297" name="Google Shape;297;p72" descr="A picture containing drawing&#10;&#10;Description automatically generated"/>
          <p:cNvPicPr preferRelativeResize="0"/>
          <p:nvPr/>
        </p:nvPicPr>
        <p:blipFill rotWithShape="1">
          <a:blip r:embed="rId2">
            <a:alphaModFix/>
          </a:blip>
          <a:srcRect/>
          <a:stretch/>
        </p:blipFill>
        <p:spPr>
          <a:xfrm>
            <a:off x="270795" y="6391857"/>
            <a:ext cx="1473278" cy="359221"/>
          </a:xfrm>
          <a:prstGeom prst="rect">
            <a:avLst/>
          </a:prstGeom>
          <a:noFill/>
          <a:ln>
            <a:noFill/>
          </a:ln>
        </p:spPr>
      </p:pic>
      <p:graphicFrame>
        <p:nvGraphicFramePr>
          <p:cNvPr id="298" name="Google Shape;298;p72"/>
          <p:cNvGraphicFramePr/>
          <p:nvPr/>
        </p:nvGraphicFramePr>
        <p:xfrm>
          <a:off x="996950" y="1481734"/>
          <a:ext cx="10160000" cy="4474566"/>
        </p:xfrm>
        <a:graphic>
          <a:graphicData uri="http://schemas.openxmlformats.org/drawingml/2006/chart">
            <c:chart xmlns:c="http://schemas.openxmlformats.org/drawingml/2006/chart" xmlns:r="http://schemas.openxmlformats.org/officeDocument/2006/relationships" r:id="rId3"/>
          </a:graphicData>
        </a:graphic>
      </p:graphicFrame>
      <p:sp>
        <p:nvSpPr>
          <p:cNvPr id="299" name="Google Shape;299;p72"/>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Google Shape;300;p72"/>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1" name="Google Shape;301;p72"/>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02" name="Google Shape;302;p72"/>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03" name="Google Shape;303;p72"/>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E Chart colorful">
  <p:cSld name="PIE Chart colorful">
    <p:spTree>
      <p:nvGrpSpPr>
        <p:cNvPr id="1" name="Shape 304"/>
        <p:cNvGrpSpPr/>
        <p:nvPr/>
      </p:nvGrpSpPr>
      <p:grpSpPr>
        <a:xfrm>
          <a:off x="0" y="0"/>
          <a:ext cx="0" cy="0"/>
          <a:chOff x="0" y="0"/>
          <a:chExt cx="0" cy="0"/>
        </a:xfrm>
      </p:grpSpPr>
      <p:graphicFrame>
        <p:nvGraphicFramePr>
          <p:cNvPr id="305" name="Google Shape;305;p73"/>
          <p:cNvGraphicFramePr/>
          <p:nvPr/>
        </p:nvGraphicFramePr>
        <p:xfrm>
          <a:off x="996950" y="1485900"/>
          <a:ext cx="101600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306" name="Google Shape;306;p73"/>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7" name="Google Shape;307;p7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p7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09" name="Google Shape;309;p73"/>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10" name="Google Shape;310;p73"/>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PIE Chart colorful">
  <p:cSld name="1_PIE Chart colorful">
    <p:spTree>
      <p:nvGrpSpPr>
        <p:cNvPr id="1" name="Shape 311"/>
        <p:cNvGrpSpPr/>
        <p:nvPr/>
      </p:nvGrpSpPr>
      <p:grpSpPr>
        <a:xfrm>
          <a:off x="0" y="0"/>
          <a:ext cx="0" cy="0"/>
          <a:chOff x="0" y="0"/>
          <a:chExt cx="0" cy="0"/>
        </a:xfrm>
      </p:grpSpPr>
      <p:graphicFrame>
        <p:nvGraphicFramePr>
          <p:cNvPr id="312" name="Google Shape;312;p74"/>
          <p:cNvGraphicFramePr/>
          <p:nvPr/>
        </p:nvGraphicFramePr>
        <p:xfrm>
          <a:off x="996950" y="1485900"/>
          <a:ext cx="101600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313" name="Google Shape;313;p74"/>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4" name="Google Shape;314;p7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15" name="Google Shape;315;p7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16" name="Google Shape;316;p74"/>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17" name="Google Shape;317;p74"/>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E Chart monchromatic">
  <p:cSld name="PIE Chart monchromatic">
    <p:spTree>
      <p:nvGrpSpPr>
        <p:cNvPr id="1" name="Shape 318"/>
        <p:cNvGrpSpPr/>
        <p:nvPr/>
      </p:nvGrpSpPr>
      <p:grpSpPr>
        <a:xfrm>
          <a:off x="0" y="0"/>
          <a:ext cx="0" cy="0"/>
          <a:chOff x="0" y="0"/>
          <a:chExt cx="0" cy="0"/>
        </a:xfrm>
      </p:grpSpPr>
      <p:graphicFrame>
        <p:nvGraphicFramePr>
          <p:cNvPr id="319" name="Google Shape;319;p75"/>
          <p:cNvGraphicFramePr/>
          <p:nvPr/>
        </p:nvGraphicFramePr>
        <p:xfrm>
          <a:off x="996950" y="1485900"/>
          <a:ext cx="101600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320" name="Google Shape;320;p75"/>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7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7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23" name="Google Shape;323;p75"/>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24" name="Google Shape;324;p75"/>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325"/>
        <p:cNvGrpSpPr/>
        <p:nvPr/>
      </p:nvGrpSpPr>
      <p:grpSpPr>
        <a:xfrm>
          <a:off x="0" y="0"/>
          <a:ext cx="0" cy="0"/>
          <a:chOff x="0" y="0"/>
          <a:chExt cx="0" cy="0"/>
        </a:xfrm>
      </p:grpSpPr>
      <p:graphicFrame>
        <p:nvGraphicFramePr>
          <p:cNvPr id="326" name="Google Shape;326;p76"/>
          <p:cNvGraphicFramePr/>
          <p:nvPr/>
        </p:nvGraphicFramePr>
        <p:xfrm>
          <a:off x="996950" y="1455574"/>
          <a:ext cx="10160025" cy="4542175"/>
        </p:xfrm>
        <a:graphic>
          <a:graphicData uri="http://schemas.openxmlformats.org/drawingml/2006/table">
            <a:tbl>
              <a:tblPr firstRow="1" bandRow="1">
                <a:noFill/>
                <a:tableStyleId>{964D9CCD-94D0-42EC-983B-12F53B95E9C6}</a:tableStyleId>
              </a:tblPr>
              <a:tblGrid>
                <a:gridCol w="3386675">
                  <a:extLst>
                    <a:ext uri="{9D8B030D-6E8A-4147-A177-3AD203B41FA5}">
                      <a16:colId xmlns:a16="http://schemas.microsoft.com/office/drawing/2014/main" val="20000"/>
                    </a:ext>
                  </a:extLst>
                </a:gridCol>
                <a:gridCol w="3386675">
                  <a:extLst>
                    <a:ext uri="{9D8B030D-6E8A-4147-A177-3AD203B41FA5}">
                      <a16:colId xmlns:a16="http://schemas.microsoft.com/office/drawing/2014/main" val="20001"/>
                    </a:ext>
                  </a:extLst>
                </a:gridCol>
                <a:gridCol w="3386675">
                  <a:extLst>
                    <a:ext uri="{9D8B030D-6E8A-4147-A177-3AD203B41FA5}">
                      <a16:colId xmlns:a16="http://schemas.microsoft.com/office/drawing/2014/main" val="20002"/>
                    </a:ext>
                  </a:extLst>
                </a:gridCol>
              </a:tblGrid>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Column 1</a:t>
                      </a:r>
                      <a:endParaRPr sz="1400" u="none" strike="noStrike" cap="none"/>
                    </a:p>
                  </a:txBody>
                  <a:tcPr marL="68575" marR="68575" marT="34300" marB="34300">
                    <a:solidFill>
                      <a:srgbClr val="8D051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Column 2</a:t>
                      </a:r>
                      <a:endParaRPr sz="1400" u="none" strike="noStrike" cap="none"/>
                    </a:p>
                  </a:txBody>
                  <a:tcPr marL="68575" marR="68575" marT="34300" marB="34300">
                    <a:solidFill>
                      <a:srgbClr val="8D051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Column 3</a:t>
                      </a:r>
                      <a:endParaRPr sz="1400" u="none" strike="noStrike" cap="none"/>
                    </a:p>
                  </a:txBody>
                  <a:tcPr marL="68575" marR="68575" marT="34300" marB="34300">
                    <a:solidFill>
                      <a:srgbClr val="8D0515"/>
                    </a:solidFill>
                  </a:tcPr>
                </a:tc>
                <a:extLst>
                  <a:ext uri="{0D108BD9-81ED-4DB2-BD59-A6C34878D82A}">
                    <a16:rowId xmlns:a16="http://schemas.microsoft.com/office/drawing/2014/main" val="10000"/>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1</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53626F"/>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53626F"/>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1"/>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2</a:t>
                      </a:r>
                      <a:endParaRPr sz="1400" u="none" strike="noStrike" cap="none"/>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2"/>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3</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3"/>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4</a:t>
                      </a:r>
                      <a:endParaRPr sz="1400" u="none" strike="noStrike" cap="none"/>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4"/>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5</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5"/>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6</a:t>
                      </a:r>
                      <a:endParaRPr sz="1400" u="none" strike="noStrike" cap="none"/>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6"/>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7</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7"/>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8</a:t>
                      </a:r>
                      <a:endParaRPr sz="2000" b="1"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08"/>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9</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tc>
                <a:extLst>
                  <a:ext uri="{0D108BD9-81ED-4DB2-BD59-A6C34878D82A}">
                    <a16:rowId xmlns:a16="http://schemas.microsoft.com/office/drawing/2014/main" val="10009"/>
                  </a:ext>
                </a:extLst>
              </a:tr>
              <a:tr h="4129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Row 10</a:t>
                      </a:r>
                      <a:endParaRPr sz="2000" b="1"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3626F"/>
                          </a:solidFill>
                          <a:latin typeface="Arial"/>
                          <a:ea typeface="Arial"/>
                          <a:cs typeface="Arial"/>
                          <a:sym typeface="Arial"/>
                        </a:rPr>
                        <a:t>Text or value</a:t>
                      </a:r>
                      <a:endParaRPr sz="2000" u="none" strike="noStrike" cap="none">
                        <a:solidFill>
                          <a:srgbClr val="53626F"/>
                        </a:solidFill>
                        <a:latin typeface="Arial"/>
                        <a:ea typeface="Arial"/>
                        <a:cs typeface="Arial"/>
                        <a:sym typeface="Arial"/>
                      </a:endParaRPr>
                    </a:p>
                  </a:txBody>
                  <a:tcPr marL="68575" marR="68575" marT="34300" marB="34300">
                    <a:solidFill>
                      <a:schemeClr val="lt2"/>
                    </a:solidFill>
                  </a:tcPr>
                </a:tc>
                <a:extLst>
                  <a:ext uri="{0D108BD9-81ED-4DB2-BD59-A6C34878D82A}">
                    <a16:rowId xmlns:a16="http://schemas.microsoft.com/office/drawing/2014/main" val="10010"/>
                  </a:ext>
                </a:extLst>
              </a:tr>
            </a:tbl>
          </a:graphicData>
        </a:graphic>
      </p:graphicFrame>
      <p:sp>
        <p:nvSpPr>
          <p:cNvPr id="327" name="Google Shape;327;p76"/>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8" name="Google Shape;328;p7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9" name="Google Shape;329;p76"/>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30" name="Google Shape;330;p76"/>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31" name="Google Shape;331;p76"/>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able 2">
  <p:cSld name="Table 2">
    <p:spTree>
      <p:nvGrpSpPr>
        <p:cNvPr id="1" name="Shape 332"/>
        <p:cNvGrpSpPr/>
        <p:nvPr/>
      </p:nvGrpSpPr>
      <p:grpSpPr>
        <a:xfrm>
          <a:off x="0" y="0"/>
          <a:ext cx="0" cy="0"/>
          <a:chOff x="0" y="0"/>
          <a:chExt cx="0" cy="0"/>
        </a:xfrm>
      </p:grpSpPr>
      <p:graphicFrame>
        <p:nvGraphicFramePr>
          <p:cNvPr id="333" name="Google Shape;333;p77"/>
          <p:cNvGraphicFramePr/>
          <p:nvPr/>
        </p:nvGraphicFramePr>
        <p:xfrm>
          <a:off x="996950" y="1446246"/>
          <a:ext cx="10160025" cy="4551525"/>
        </p:xfrm>
        <a:graphic>
          <a:graphicData uri="http://schemas.openxmlformats.org/drawingml/2006/table">
            <a:tbl>
              <a:tblPr firstRow="1" bandRow="1">
                <a:noFill/>
                <a:tableStyleId>{2BC9EA0F-AA8D-467C-A5A3-D184F8A22CA3}</a:tableStyleId>
              </a:tblPr>
              <a:tblGrid>
                <a:gridCol w="3386675">
                  <a:extLst>
                    <a:ext uri="{9D8B030D-6E8A-4147-A177-3AD203B41FA5}">
                      <a16:colId xmlns:a16="http://schemas.microsoft.com/office/drawing/2014/main" val="20000"/>
                    </a:ext>
                  </a:extLst>
                </a:gridCol>
                <a:gridCol w="3386675">
                  <a:extLst>
                    <a:ext uri="{9D8B030D-6E8A-4147-A177-3AD203B41FA5}">
                      <a16:colId xmlns:a16="http://schemas.microsoft.com/office/drawing/2014/main" val="20001"/>
                    </a:ext>
                  </a:extLst>
                </a:gridCol>
                <a:gridCol w="3386675">
                  <a:extLst>
                    <a:ext uri="{9D8B030D-6E8A-4147-A177-3AD203B41FA5}">
                      <a16:colId xmlns:a16="http://schemas.microsoft.com/office/drawing/2014/main" val="20002"/>
                    </a:ext>
                  </a:extLst>
                </a:gridCol>
              </a:tblGrid>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53626F"/>
                          </a:solidFill>
                          <a:latin typeface="Arial"/>
                          <a:ea typeface="Arial"/>
                          <a:cs typeface="Arial"/>
                          <a:sym typeface="Arial"/>
                        </a:rPr>
                        <a:t>Column 1</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53626F"/>
                          </a:solidFill>
                          <a:latin typeface="Arial"/>
                          <a:ea typeface="Arial"/>
                          <a:cs typeface="Arial"/>
                          <a:sym typeface="Arial"/>
                        </a:rPr>
                        <a:t>Column 2</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53626F"/>
                          </a:solidFill>
                          <a:latin typeface="Arial"/>
                          <a:ea typeface="Arial"/>
                          <a:cs typeface="Arial"/>
                          <a:sym typeface="Arial"/>
                        </a:rPr>
                        <a:t>Column 3</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1</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595959"/>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595959"/>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1"/>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2</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2"/>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3</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3"/>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4</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4"/>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5</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5"/>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6</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6"/>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7</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7"/>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8</a:t>
                      </a:r>
                      <a:endParaRPr sz="2000" b="1"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8"/>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9</a:t>
                      </a:r>
                      <a:endParaRPr sz="1400" u="none" strike="noStrike" cap="none"/>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09"/>
                  </a:ext>
                </a:extLst>
              </a:tr>
              <a:tr h="41377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Row 10</a:t>
                      </a:r>
                      <a:endParaRPr sz="2000" b="1"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2D050">
                        <a:alpha val="88627"/>
                      </a:srgbClr>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595959"/>
                          </a:solidFill>
                          <a:latin typeface="Arial"/>
                          <a:ea typeface="Arial"/>
                          <a:cs typeface="Arial"/>
                          <a:sym typeface="Arial"/>
                        </a:rPr>
                        <a:t>Text or value</a:t>
                      </a:r>
                      <a:endParaRPr sz="2000" u="none" strike="noStrike" cap="none">
                        <a:solidFill>
                          <a:srgbClr val="595959"/>
                        </a:solidFill>
                        <a:latin typeface="Arial"/>
                        <a:ea typeface="Arial"/>
                        <a:cs typeface="Arial"/>
                        <a:sym typeface="Arial"/>
                      </a:endParaRPr>
                    </a:p>
                  </a:txBody>
                  <a:tcPr marL="68575" marR="68575" marT="34300" marB="3430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79F2FF"/>
                    </a:solidFill>
                  </a:tcPr>
                </a:tc>
                <a:extLst>
                  <a:ext uri="{0D108BD9-81ED-4DB2-BD59-A6C34878D82A}">
                    <a16:rowId xmlns:a16="http://schemas.microsoft.com/office/drawing/2014/main" val="10010"/>
                  </a:ext>
                </a:extLst>
              </a:tr>
            </a:tbl>
          </a:graphicData>
        </a:graphic>
      </p:graphicFrame>
      <p:sp>
        <p:nvSpPr>
          <p:cNvPr id="334" name="Google Shape;334;p77"/>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5" name="Google Shape;335;p77"/>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6" name="Google Shape;336;p77"/>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337" name="Google Shape;337;p77"/>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338" name="Google Shape;338;p77"/>
          <p:cNvSpPr txBox="1">
            <a:spLocks noGrp="1"/>
          </p:cNvSpPr>
          <p:nvPr>
            <p:ph type="body" idx="2"/>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HOTO MOSAIC">
  <p:cSld name="PHOTO MOSAIC">
    <p:spTree>
      <p:nvGrpSpPr>
        <p:cNvPr id="1" name="Shape 339"/>
        <p:cNvGrpSpPr/>
        <p:nvPr/>
      </p:nvGrpSpPr>
      <p:grpSpPr>
        <a:xfrm>
          <a:off x="0" y="0"/>
          <a:ext cx="0" cy="0"/>
          <a:chOff x="0" y="0"/>
          <a:chExt cx="0" cy="0"/>
        </a:xfrm>
      </p:grpSpPr>
      <p:pic>
        <p:nvPicPr>
          <p:cNvPr id="340" name="Google Shape;340;p78"/>
          <p:cNvPicPr preferRelativeResize="0"/>
          <p:nvPr/>
        </p:nvPicPr>
        <p:blipFill rotWithShape="1">
          <a:blip r:embed="rId2">
            <a:alphaModFix/>
          </a:blip>
          <a:srcRect l="16973" r="16973"/>
          <a:stretch/>
        </p:blipFill>
        <p:spPr>
          <a:xfrm>
            <a:off x="-1" y="2"/>
            <a:ext cx="2881978" cy="3118608"/>
          </a:xfrm>
          <a:prstGeom prst="rect">
            <a:avLst/>
          </a:prstGeom>
          <a:noFill/>
          <a:ln>
            <a:noFill/>
          </a:ln>
        </p:spPr>
      </p:pic>
      <p:pic>
        <p:nvPicPr>
          <p:cNvPr id="341" name="Google Shape;341;p78"/>
          <p:cNvPicPr preferRelativeResize="0"/>
          <p:nvPr/>
        </p:nvPicPr>
        <p:blipFill rotWithShape="1">
          <a:blip r:embed="rId3">
            <a:alphaModFix/>
          </a:blip>
          <a:srcRect l="2844" r="2844"/>
          <a:stretch/>
        </p:blipFill>
        <p:spPr>
          <a:xfrm>
            <a:off x="1900100" y="3228297"/>
            <a:ext cx="4175378" cy="2953960"/>
          </a:xfrm>
          <a:prstGeom prst="rect">
            <a:avLst/>
          </a:prstGeom>
          <a:noFill/>
          <a:ln>
            <a:noFill/>
          </a:ln>
        </p:spPr>
      </p:pic>
      <p:pic>
        <p:nvPicPr>
          <p:cNvPr id="342" name="Google Shape;342;p78"/>
          <p:cNvPicPr preferRelativeResize="0"/>
          <p:nvPr/>
        </p:nvPicPr>
        <p:blipFill rotWithShape="1">
          <a:blip r:embed="rId4">
            <a:alphaModFix/>
          </a:blip>
          <a:srcRect l="29827" r="29825"/>
          <a:stretch/>
        </p:blipFill>
        <p:spPr>
          <a:xfrm>
            <a:off x="1" y="3228297"/>
            <a:ext cx="1790884" cy="2953958"/>
          </a:xfrm>
          <a:prstGeom prst="rect">
            <a:avLst/>
          </a:prstGeom>
          <a:noFill/>
          <a:ln>
            <a:noFill/>
          </a:ln>
        </p:spPr>
      </p:pic>
      <p:pic>
        <p:nvPicPr>
          <p:cNvPr id="343" name="Google Shape;343;p78"/>
          <p:cNvPicPr preferRelativeResize="0"/>
          <p:nvPr/>
        </p:nvPicPr>
        <p:blipFill rotWithShape="1">
          <a:blip r:embed="rId5">
            <a:alphaModFix/>
          </a:blip>
          <a:srcRect l="9870" r="9869"/>
          <a:stretch/>
        </p:blipFill>
        <p:spPr>
          <a:xfrm>
            <a:off x="6184693" y="3228296"/>
            <a:ext cx="2984677" cy="2953959"/>
          </a:xfrm>
          <a:prstGeom prst="rect">
            <a:avLst/>
          </a:prstGeom>
          <a:noFill/>
          <a:ln>
            <a:noFill/>
          </a:ln>
        </p:spPr>
      </p:pic>
      <p:pic>
        <p:nvPicPr>
          <p:cNvPr id="344" name="Google Shape;344;p78"/>
          <p:cNvPicPr preferRelativeResize="0"/>
          <p:nvPr/>
        </p:nvPicPr>
        <p:blipFill rotWithShape="1">
          <a:blip r:embed="rId6">
            <a:alphaModFix/>
          </a:blip>
          <a:srcRect t="5459" b="5457"/>
          <a:stretch/>
        </p:blipFill>
        <p:spPr>
          <a:xfrm>
            <a:off x="2980451" y="0"/>
            <a:ext cx="4417250" cy="3118609"/>
          </a:xfrm>
          <a:prstGeom prst="rect">
            <a:avLst/>
          </a:prstGeom>
          <a:noFill/>
          <a:ln>
            <a:noFill/>
          </a:ln>
        </p:spPr>
      </p:pic>
      <p:pic>
        <p:nvPicPr>
          <p:cNvPr id="345" name="Google Shape;345;p78"/>
          <p:cNvPicPr preferRelativeResize="0"/>
          <p:nvPr/>
        </p:nvPicPr>
        <p:blipFill rotWithShape="1">
          <a:blip r:embed="rId7">
            <a:alphaModFix/>
          </a:blip>
          <a:srcRect l="358" r="357"/>
          <a:stretch/>
        </p:blipFill>
        <p:spPr>
          <a:xfrm>
            <a:off x="7530322" y="0"/>
            <a:ext cx="4661678" cy="3118609"/>
          </a:xfrm>
          <a:prstGeom prst="rect">
            <a:avLst/>
          </a:prstGeom>
          <a:noFill/>
          <a:ln>
            <a:noFill/>
          </a:ln>
        </p:spPr>
      </p:pic>
      <p:pic>
        <p:nvPicPr>
          <p:cNvPr id="346" name="Google Shape;346;p78"/>
          <p:cNvPicPr preferRelativeResize="0"/>
          <p:nvPr/>
        </p:nvPicPr>
        <p:blipFill rotWithShape="1">
          <a:blip r:embed="rId8">
            <a:alphaModFix/>
          </a:blip>
          <a:srcRect l="17004" r="17002"/>
          <a:stretch/>
        </p:blipFill>
        <p:spPr>
          <a:xfrm>
            <a:off x="9278584" y="3230641"/>
            <a:ext cx="2913416" cy="2944127"/>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48"/>
        <p:cNvGrpSpPr/>
        <p:nvPr/>
      </p:nvGrpSpPr>
      <p:grpSpPr>
        <a:xfrm>
          <a:off x="0" y="0"/>
          <a:ext cx="0" cy="0"/>
          <a:chOff x="0" y="0"/>
          <a:chExt cx="0" cy="0"/>
        </a:xfrm>
      </p:grpSpPr>
      <p:sp>
        <p:nvSpPr>
          <p:cNvPr id="349" name="Google Shape;349;p57"/>
          <p:cNvSpPr txBox="1">
            <a:spLocks noGrp="1"/>
          </p:cNvSpPr>
          <p:nvPr>
            <p:ph type="body" idx="1"/>
          </p:nvPr>
        </p:nvSpPr>
        <p:spPr>
          <a:xfrm>
            <a:off x="1487714" y="4645539"/>
            <a:ext cx="9143773" cy="660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0" name="Google Shape;350;p57"/>
          <p:cNvSpPr txBox="1">
            <a:spLocks noGrp="1"/>
          </p:cNvSpPr>
          <p:nvPr>
            <p:ph type="body" idx="2"/>
          </p:nvPr>
        </p:nvSpPr>
        <p:spPr>
          <a:xfrm>
            <a:off x="1487714" y="2799815"/>
            <a:ext cx="9143774" cy="15331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1" name="Google Shape;351;p57"/>
          <p:cNvSpPr txBox="1">
            <a:spLocks noGrp="1"/>
          </p:cNvSpPr>
          <p:nvPr>
            <p:ph type="body" idx="3"/>
          </p:nvPr>
        </p:nvSpPr>
        <p:spPr>
          <a:xfrm>
            <a:off x="1487714" y="2066926"/>
            <a:ext cx="9143773" cy="536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52" name="Google Shape;352;p57"/>
          <p:cNvPicPr preferRelativeResize="0"/>
          <p:nvPr/>
        </p:nvPicPr>
        <p:blipFill rotWithShape="1">
          <a:blip r:embed="rId2">
            <a:alphaModFix/>
          </a:blip>
          <a:srcRect/>
          <a:stretch/>
        </p:blipFill>
        <p:spPr>
          <a:xfrm>
            <a:off x="6247130" y="5441152"/>
            <a:ext cx="2703830" cy="952249"/>
          </a:xfrm>
          <a:prstGeom prst="rect">
            <a:avLst/>
          </a:prstGeom>
          <a:noFill/>
          <a:ln>
            <a:noFill/>
          </a:ln>
        </p:spPr>
      </p:pic>
      <p:pic>
        <p:nvPicPr>
          <p:cNvPr id="353" name="Google Shape;353;p57"/>
          <p:cNvPicPr preferRelativeResize="0"/>
          <p:nvPr/>
        </p:nvPicPr>
        <p:blipFill rotWithShape="1">
          <a:blip r:embed="rId3">
            <a:alphaModFix/>
          </a:blip>
          <a:srcRect/>
          <a:stretch/>
        </p:blipFill>
        <p:spPr>
          <a:xfrm>
            <a:off x="9056687" y="5720427"/>
            <a:ext cx="1574800" cy="39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Bulleted List">
  <p:cSld name="2_Bulleted List">
    <p:spTree>
      <p:nvGrpSpPr>
        <p:cNvPr id="1" name="Shape 46"/>
        <p:cNvGrpSpPr/>
        <p:nvPr/>
      </p:nvGrpSpPr>
      <p:grpSpPr>
        <a:xfrm>
          <a:off x="0" y="0"/>
          <a:ext cx="0" cy="0"/>
          <a:chOff x="0" y="0"/>
          <a:chExt cx="0" cy="0"/>
        </a:xfrm>
      </p:grpSpPr>
      <p:sp>
        <p:nvSpPr>
          <p:cNvPr id="47" name="Google Shape;47;p1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10"/>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50" name="Google Shape;50;p10"/>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51" name="Google Shape;51;p10"/>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10"/>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ulleted List">
  <p:cSld name="3_Bulleted List">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11"/>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11"/>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57" name="Google Shape;57;p11"/>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58" name="Google Shape;58;p11"/>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lphaU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Bulleted List">
  <p:cSld name="4_Bulleted List">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12"/>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Google Shape;63;p12"/>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64" name="Google Shape;64;p12"/>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65" name="Google Shape;65;p12"/>
          <p:cNvSpPr txBox="1">
            <a:spLocks noGrp="1"/>
          </p:cNvSpPr>
          <p:nvPr>
            <p:ph type="body" idx="2"/>
          </p:nvPr>
        </p:nvSpPr>
        <p:spPr>
          <a:xfrm>
            <a:off x="996951"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12"/>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Calibri"/>
              <a:buAutoNum type="arabicPeriod"/>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Calibri"/>
              <a:buAutoNum type="romanUcPeriod"/>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Calibri"/>
              <a:buAutoNum type="romanUcPeriod"/>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Calibri"/>
              <a:buAutoNum type="romanUcPeriod"/>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Calibri"/>
              <a:buAutoNum type="romanUcPeriod"/>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ed List two columns">
  <p:cSld name="Bulleted List two columns">
    <p:spTree>
      <p:nvGrpSpPr>
        <p:cNvPr id="1" name="Shape 67"/>
        <p:cNvGrpSpPr/>
        <p:nvPr/>
      </p:nvGrpSpPr>
      <p:grpSpPr>
        <a:xfrm>
          <a:off x="0" y="0"/>
          <a:ext cx="0" cy="0"/>
          <a:chOff x="0" y="0"/>
          <a:chExt cx="0" cy="0"/>
        </a:xfrm>
      </p:grpSpPr>
      <p:sp>
        <p:nvSpPr>
          <p:cNvPr id="68" name="Google Shape;68;p13"/>
          <p:cNvSpPr txBox="1">
            <a:spLocks noGrp="1"/>
          </p:cNvSpPr>
          <p:nvPr>
            <p:ph type="body" idx="1"/>
          </p:nvPr>
        </p:nvSpPr>
        <p:spPr>
          <a:xfrm>
            <a:off x="996950" y="1474574"/>
            <a:ext cx="4899025" cy="435472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2pPr>
            <a:lvl3pPr marL="1371600" marR="0" lvl="2"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3pPr>
            <a:lvl4pPr marL="1828800" marR="0" lvl="3"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4pPr>
            <a:lvl5pPr marL="2286000" marR="0" lvl="4"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1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13"/>
          <p:cNvSpPr txBox="1">
            <a:spLocks noGrp="1"/>
          </p:cNvSpPr>
          <p:nvPr>
            <p:ph type="body" idx="2"/>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72" name="Google Shape;72;p13"/>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73" name="Google Shape;73;p13"/>
          <p:cNvSpPr txBox="1">
            <a:spLocks noGrp="1"/>
          </p:cNvSpPr>
          <p:nvPr>
            <p:ph type="body" idx="3"/>
          </p:nvPr>
        </p:nvSpPr>
        <p:spPr>
          <a:xfrm>
            <a:off x="996950" y="968271"/>
            <a:ext cx="10160000"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13"/>
          <p:cNvSpPr txBox="1">
            <a:spLocks noGrp="1"/>
          </p:cNvSpPr>
          <p:nvPr>
            <p:ph type="body" idx="4"/>
          </p:nvPr>
        </p:nvSpPr>
        <p:spPr>
          <a:xfrm>
            <a:off x="6257925" y="1474574"/>
            <a:ext cx="4899025" cy="435472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2pPr>
            <a:lvl3pPr marL="1371600" marR="0" lvl="2"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3pPr>
            <a:lvl4pPr marL="1828800" marR="0" lvl="3"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4pPr>
            <a:lvl5pPr marL="2286000" marR="0" lvl="4"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ed List three columns">
  <p:cSld name="Bulleted List three columns">
    <p:spTree>
      <p:nvGrpSpPr>
        <p:cNvPr id="1" name="Shape 75"/>
        <p:cNvGrpSpPr/>
        <p:nvPr/>
      </p:nvGrpSpPr>
      <p:grpSpPr>
        <a:xfrm>
          <a:off x="0" y="0"/>
          <a:ext cx="0" cy="0"/>
          <a:chOff x="0" y="0"/>
          <a:chExt cx="0" cy="0"/>
        </a:xfrm>
      </p:grpSpPr>
      <p:sp>
        <p:nvSpPr>
          <p:cNvPr id="76" name="Google Shape;76;p14"/>
          <p:cNvSpPr txBox="1">
            <a:spLocks noGrp="1"/>
          </p:cNvSpPr>
          <p:nvPr>
            <p:ph type="body" idx="1"/>
          </p:nvPr>
        </p:nvSpPr>
        <p:spPr>
          <a:xfrm>
            <a:off x="7924800" y="1475477"/>
            <a:ext cx="3232149" cy="4475186"/>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4"/>
          <p:cNvSpPr txBox="1">
            <a:spLocks noGrp="1"/>
          </p:cNvSpPr>
          <p:nvPr>
            <p:ph type="body" idx="2"/>
          </p:nvPr>
        </p:nvSpPr>
        <p:spPr>
          <a:xfrm>
            <a:off x="4460875" y="1475282"/>
            <a:ext cx="3232149" cy="4467225"/>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4"/>
          <p:cNvSpPr txBox="1">
            <a:spLocks noGrp="1"/>
          </p:cNvSpPr>
          <p:nvPr>
            <p:ph type="body" idx="3"/>
          </p:nvPr>
        </p:nvSpPr>
        <p:spPr>
          <a:xfrm>
            <a:off x="996950" y="1475465"/>
            <a:ext cx="3232149" cy="447519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1pPr>
            <a:lvl2pPr marL="914400" marR="0" lvl="1" indent="-330200" algn="l" rtl="0">
              <a:lnSpc>
                <a:spcPct val="90000"/>
              </a:lnSpc>
              <a:spcBef>
                <a:spcPts val="500"/>
              </a:spcBef>
              <a:spcAft>
                <a:spcPts val="0"/>
              </a:spcAft>
              <a:buClr>
                <a:srgbClr val="C00000"/>
              </a:buClr>
              <a:buSzPts val="1600"/>
              <a:buFont typeface="Arial"/>
              <a:buChar char="•"/>
              <a:defRPr sz="1600" b="0" i="0" u="none" strike="noStrike" cap="none">
                <a:solidFill>
                  <a:srgbClr val="53626F"/>
                </a:solidFill>
                <a:latin typeface="Arial"/>
                <a:ea typeface="Arial"/>
                <a:cs typeface="Arial"/>
                <a:sym typeface="Arial"/>
              </a:defRPr>
            </a:lvl2pPr>
            <a:lvl3pPr marL="1371600" marR="0" lvl="2" indent="-317500" algn="l" rtl="0">
              <a:lnSpc>
                <a:spcPct val="90000"/>
              </a:lnSpc>
              <a:spcBef>
                <a:spcPts val="500"/>
              </a:spcBef>
              <a:spcAft>
                <a:spcPts val="0"/>
              </a:spcAft>
              <a:buClr>
                <a:srgbClr val="C00000"/>
              </a:buClr>
              <a:buSzPts val="1400"/>
              <a:buFont typeface="Arial"/>
              <a:buChar char="•"/>
              <a:defRPr sz="1400" b="0" i="0" u="none" strike="noStrike" cap="none">
                <a:solidFill>
                  <a:srgbClr val="53626F"/>
                </a:solidFill>
                <a:latin typeface="Arial"/>
                <a:ea typeface="Arial"/>
                <a:cs typeface="Arial"/>
                <a:sym typeface="Arial"/>
              </a:defRPr>
            </a:lvl3pPr>
            <a:lvl4pPr marL="1828800" marR="0" lvl="3"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4pPr>
            <a:lvl5pPr marL="2286000" marR="0" lvl="4" indent="-304800" algn="l" rtl="0">
              <a:lnSpc>
                <a:spcPct val="90000"/>
              </a:lnSpc>
              <a:spcBef>
                <a:spcPts val="500"/>
              </a:spcBef>
              <a:spcAft>
                <a:spcPts val="0"/>
              </a:spcAft>
              <a:buClr>
                <a:srgbClr val="C00000"/>
              </a:buClr>
              <a:buSzPts val="1200"/>
              <a:buFont typeface="Arial"/>
              <a:buChar char="•"/>
              <a:defRPr sz="12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4"/>
          <p:cNvSpPr txBox="1">
            <a:spLocks noGrp="1"/>
          </p:cNvSpPr>
          <p:nvPr>
            <p:ph type="body" idx="4"/>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2pPr>
            <a:lvl3pPr marL="1371600" marR="0" lvl="2"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3pPr>
            <a:lvl4pPr marL="1828800" marR="0" lvl="3"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4pPr>
            <a:lvl5pPr marL="2286000" marR="0" lvl="4" indent="-228600" algn="l" rtl="0">
              <a:lnSpc>
                <a:spcPct val="90000"/>
              </a:lnSpc>
              <a:spcBef>
                <a:spcPts val="500"/>
              </a:spcBef>
              <a:spcAft>
                <a:spcPts val="0"/>
              </a:spcAft>
              <a:buClr>
                <a:srgbClr val="C00000"/>
              </a:buClr>
              <a:buSzPts val="900"/>
              <a:buFont typeface="Arial"/>
              <a:buNone/>
              <a:defRPr sz="9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1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3626F"/>
              </a:buClr>
              <a:buSzPts val="2800"/>
              <a:buFont typeface="Arial"/>
              <a:buNone/>
              <a:defRPr sz="2800" b="0" i="0" u="none" strike="noStrike" cap="none">
                <a:solidFill>
                  <a:srgbClr val="53626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82" name="Google Shape;82;p14"/>
          <p:cNvCxnSpPr/>
          <p:nvPr/>
        </p:nvCxnSpPr>
        <p:spPr>
          <a:xfrm>
            <a:off x="996950" y="934226"/>
            <a:ext cx="10160000" cy="0"/>
          </a:xfrm>
          <a:prstGeom prst="straightConnector1">
            <a:avLst/>
          </a:prstGeom>
          <a:noFill/>
          <a:ln w="9525" cap="flat" cmpd="sng">
            <a:solidFill>
              <a:schemeClr val="accent4"/>
            </a:solidFill>
            <a:prstDash val="solid"/>
            <a:miter lim="800000"/>
            <a:headEnd type="none" w="sm" len="sm"/>
            <a:tailEnd type="none" w="sm" len="sm"/>
          </a:ln>
        </p:spPr>
      </p:cxnSp>
      <p:sp>
        <p:nvSpPr>
          <p:cNvPr id="83" name="Google Shape;83;p14"/>
          <p:cNvSpPr txBox="1">
            <a:spLocks noGrp="1"/>
          </p:cNvSpPr>
          <p:nvPr>
            <p:ph type="body" idx="5"/>
          </p:nvPr>
        </p:nvSpPr>
        <p:spPr>
          <a:xfrm>
            <a:off x="996950" y="968271"/>
            <a:ext cx="10159999" cy="3450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1pPr>
            <a:lvl2pPr marL="914400" marR="0" lvl="1" indent="-228600" algn="l" rtl="0">
              <a:lnSpc>
                <a:spcPct val="90000"/>
              </a:lnSpc>
              <a:spcBef>
                <a:spcPts val="500"/>
              </a:spcBef>
              <a:spcAft>
                <a:spcPts val="0"/>
              </a:spcAft>
              <a:buClr>
                <a:srgbClr val="C00000"/>
              </a:buClr>
              <a:buSzPts val="2400"/>
              <a:buFont typeface="Arial"/>
              <a:buNone/>
              <a:defRPr sz="2400" b="0" i="0" u="none" strike="noStrike" cap="none">
                <a:solidFill>
                  <a:srgbClr val="53626F"/>
                </a:solidFill>
                <a:latin typeface="Arial"/>
                <a:ea typeface="Arial"/>
                <a:cs typeface="Arial"/>
                <a:sym typeface="Arial"/>
              </a:defRPr>
            </a:lvl2pPr>
            <a:lvl3pPr marL="1371600" marR="0" lvl="2" indent="-355600" algn="l" rtl="0">
              <a:lnSpc>
                <a:spcPct val="90000"/>
              </a:lnSpc>
              <a:spcBef>
                <a:spcPts val="500"/>
              </a:spcBef>
              <a:spcAft>
                <a:spcPts val="0"/>
              </a:spcAft>
              <a:buClr>
                <a:srgbClr val="C00000"/>
              </a:buClr>
              <a:buSzPts val="2000"/>
              <a:buFont typeface="Arial"/>
              <a:buChar char="•"/>
              <a:defRPr sz="2000" b="0" i="0" u="none" strike="noStrike" cap="none">
                <a:solidFill>
                  <a:srgbClr val="53626F"/>
                </a:solidFill>
                <a:latin typeface="Arial"/>
                <a:ea typeface="Arial"/>
                <a:cs typeface="Arial"/>
                <a:sym typeface="Arial"/>
              </a:defRPr>
            </a:lvl3pPr>
            <a:lvl4pPr marL="1828800" marR="0" lvl="3"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4pPr>
            <a:lvl5pPr marL="2286000" marR="0" lvl="4" indent="-342900" algn="l" rtl="0">
              <a:lnSpc>
                <a:spcPct val="90000"/>
              </a:lnSpc>
              <a:spcBef>
                <a:spcPts val="500"/>
              </a:spcBef>
              <a:spcAft>
                <a:spcPts val="0"/>
              </a:spcAft>
              <a:buClr>
                <a:srgbClr val="C00000"/>
              </a:buClr>
              <a:buSzPts val="1800"/>
              <a:buFont typeface="Arial"/>
              <a:buChar char="•"/>
              <a:defRPr sz="1800" b="0" i="0" u="none" strike="noStrike" cap="none">
                <a:solidFill>
                  <a:srgbClr val="53626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image" Target="../media/image2.png"/><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3.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3.pn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4.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3626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6"/>
          <p:cNvSpPr txBox="1"/>
          <p:nvPr/>
        </p:nvSpPr>
        <p:spPr>
          <a:xfrm>
            <a:off x="4272498" y="6417579"/>
            <a:ext cx="48169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Session 10: Regulatory and Tax Treatment</a:t>
            </a:r>
            <a:endParaRPr sz="1400" b="0" i="0" u="none" strike="noStrike" cap="none">
              <a:solidFill>
                <a:schemeClr val="lt1"/>
              </a:solidFill>
              <a:latin typeface="Arial"/>
              <a:ea typeface="Arial"/>
              <a:cs typeface="Arial"/>
              <a:sym typeface="Arial"/>
            </a:endParaRPr>
          </a:p>
        </p:txBody>
      </p:sp>
      <p:sp>
        <p:nvSpPr>
          <p:cNvPr id="18" name="Google Shape;18;p6"/>
          <p:cNvSpPr/>
          <p:nvPr/>
        </p:nvSpPr>
        <p:spPr>
          <a:xfrm>
            <a:off x="0" y="6230949"/>
            <a:ext cx="12192000" cy="681037"/>
          </a:xfrm>
          <a:prstGeom prst="rect">
            <a:avLst/>
          </a:prstGeom>
          <a:solidFill>
            <a:srgbClr val="5362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9" name="Google Shape;19;p6"/>
          <p:cNvCxnSpPr/>
          <p:nvPr/>
        </p:nvCxnSpPr>
        <p:spPr>
          <a:xfrm>
            <a:off x="2595865" y="6389328"/>
            <a:ext cx="0" cy="364277"/>
          </a:xfrm>
          <a:prstGeom prst="straightConnector1">
            <a:avLst/>
          </a:prstGeom>
          <a:noFill/>
          <a:ln w="9525" cap="flat" cmpd="sng">
            <a:solidFill>
              <a:schemeClr val="lt1"/>
            </a:solidFill>
            <a:prstDash val="solid"/>
            <a:miter lim="800000"/>
            <a:headEnd type="none" w="sm" len="sm"/>
            <a:tailEnd type="none" w="sm" len="sm"/>
          </a:ln>
        </p:spPr>
      </p:cxnSp>
      <p:cxnSp>
        <p:nvCxnSpPr>
          <p:cNvPr id="20" name="Google Shape;20;p6"/>
          <p:cNvCxnSpPr/>
          <p:nvPr/>
        </p:nvCxnSpPr>
        <p:spPr>
          <a:xfrm>
            <a:off x="4165374" y="6389328"/>
            <a:ext cx="0" cy="364277"/>
          </a:xfrm>
          <a:prstGeom prst="straightConnector1">
            <a:avLst/>
          </a:prstGeom>
          <a:noFill/>
          <a:ln w="9525" cap="flat" cmpd="sng">
            <a:solidFill>
              <a:schemeClr val="lt1"/>
            </a:solidFill>
            <a:prstDash val="solid"/>
            <a:miter lim="800000"/>
            <a:headEnd type="none" w="sm" len="sm"/>
            <a:tailEnd type="none" w="sm" len="sm"/>
          </a:ln>
        </p:spPr>
      </p:cxnSp>
      <p:sp>
        <p:nvSpPr>
          <p:cNvPr id="21" name="Google Shape;21;p6"/>
          <p:cNvSpPr txBox="1"/>
          <p:nvPr/>
        </p:nvSpPr>
        <p:spPr>
          <a:xfrm>
            <a:off x="4272498" y="6437654"/>
            <a:ext cx="517027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Session 01: Title here</a:t>
            </a:r>
            <a:endParaRPr sz="1400" b="0" i="0" u="none" strike="noStrike" cap="none">
              <a:solidFill>
                <a:srgbClr val="000000"/>
              </a:solidFill>
              <a:latin typeface="Arial"/>
              <a:ea typeface="Arial"/>
              <a:cs typeface="Arial"/>
              <a:sym typeface="Arial"/>
            </a:endParaRPr>
          </a:p>
        </p:txBody>
      </p:sp>
      <p:pic>
        <p:nvPicPr>
          <p:cNvPr id="22" name="Google Shape;22;p6"/>
          <p:cNvPicPr preferRelativeResize="0"/>
          <p:nvPr/>
        </p:nvPicPr>
        <p:blipFill rotWithShape="1">
          <a:blip r:embed="rId24">
            <a:alphaModFix/>
          </a:blip>
          <a:srcRect/>
          <a:stretch/>
        </p:blipFill>
        <p:spPr>
          <a:xfrm>
            <a:off x="90805" y="6192704"/>
            <a:ext cx="2504358" cy="772319"/>
          </a:xfrm>
          <a:prstGeom prst="rect">
            <a:avLst/>
          </a:prstGeom>
          <a:noFill/>
          <a:ln>
            <a:noFill/>
          </a:ln>
        </p:spPr>
      </p:pic>
      <p:pic>
        <p:nvPicPr>
          <p:cNvPr id="23" name="Google Shape;23;p6"/>
          <p:cNvPicPr preferRelativeResize="0"/>
          <p:nvPr/>
        </p:nvPicPr>
        <p:blipFill rotWithShape="1">
          <a:blip r:embed="rId25">
            <a:alphaModFix/>
          </a:blip>
          <a:srcRect/>
          <a:stretch/>
        </p:blipFill>
        <p:spPr>
          <a:xfrm>
            <a:off x="2778274" y="6417579"/>
            <a:ext cx="1231108" cy="307777"/>
          </a:xfrm>
          <a:prstGeom prst="rect">
            <a:avLst/>
          </a:prstGeom>
          <a:noFill/>
          <a:ln>
            <a:noFill/>
          </a:ln>
        </p:spPr>
      </p:pic>
      <p:cxnSp>
        <p:nvCxnSpPr>
          <p:cNvPr id="24" name="Google Shape;24;p6"/>
          <p:cNvCxnSpPr/>
          <p:nvPr/>
        </p:nvCxnSpPr>
        <p:spPr>
          <a:xfrm>
            <a:off x="11439934" y="6396724"/>
            <a:ext cx="0" cy="364277"/>
          </a:xfrm>
          <a:prstGeom prst="straightConnector1">
            <a:avLst/>
          </a:prstGeom>
          <a:noFill/>
          <a:ln w="9525" cap="flat" cmpd="sng">
            <a:solidFill>
              <a:schemeClr val="l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53626F"/>
        </a:solidFill>
        <a:effectLst/>
      </p:bgPr>
    </p:bg>
    <p:spTree>
      <p:nvGrpSpPr>
        <p:cNvPr id="1" name="Shape 18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54"/>
          <p:cNvSpPr txBox="1"/>
          <p:nvPr/>
        </p:nvSpPr>
        <p:spPr>
          <a:xfrm>
            <a:off x="4272498" y="6417579"/>
            <a:ext cx="48169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Session 10: Regulatory and Tax Treatment</a:t>
            </a:r>
            <a:endParaRPr sz="1400" b="0" i="0" u="none" strike="noStrike" cap="none">
              <a:solidFill>
                <a:schemeClr val="lt1"/>
              </a:solidFill>
              <a:latin typeface="Arial"/>
              <a:ea typeface="Arial"/>
              <a:cs typeface="Arial"/>
              <a:sym typeface="Arial"/>
            </a:endParaRPr>
          </a:p>
        </p:txBody>
      </p:sp>
      <p:sp>
        <p:nvSpPr>
          <p:cNvPr id="185" name="Google Shape;185;p54"/>
          <p:cNvSpPr/>
          <p:nvPr/>
        </p:nvSpPr>
        <p:spPr>
          <a:xfrm>
            <a:off x="0" y="6230949"/>
            <a:ext cx="12192000" cy="681037"/>
          </a:xfrm>
          <a:prstGeom prst="rect">
            <a:avLst/>
          </a:prstGeom>
          <a:solidFill>
            <a:srgbClr val="5362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6" name="Google Shape;186;p54"/>
          <p:cNvCxnSpPr/>
          <p:nvPr/>
        </p:nvCxnSpPr>
        <p:spPr>
          <a:xfrm>
            <a:off x="2595865" y="6389328"/>
            <a:ext cx="0" cy="364277"/>
          </a:xfrm>
          <a:prstGeom prst="straightConnector1">
            <a:avLst/>
          </a:prstGeom>
          <a:noFill/>
          <a:ln w="9525" cap="flat" cmpd="sng">
            <a:solidFill>
              <a:schemeClr val="lt1"/>
            </a:solidFill>
            <a:prstDash val="solid"/>
            <a:miter lim="800000"/>
            <a:headEnd type="none" w="sm" len="sm"/>
            <a:tailEnd type="none" w="sm" len="sm"/>
          </a:ln>
        </p:spPr>
      </p:cxnSp>
      <p:cxnSp>
        <p:nvCxnSpPr>
          <p:cNvPr id="187" name="Google Shape;187;p54"/>
          <p:cNvCxnSpPr/>
          <p:nvPr/>
        </p:nvCxnSpPr>
        <p:spPr>
          <a:xfrm>
            <a:off x="4165374" y="6389328"/>
            <a:ext cx="0" cy="364277"/>
          </a:xfrm>
          <a:prstGeom prst="straightConnector1">
            <a:avLst/>
          </a:prstGeom>
          <a:noFill/>
          <a:ln w="9525" cap="flat" cmpd="sng">
            <a:solidFill>
              <a:schemeClr val="lt1"/>
            </a:solidFill>
            <a:prstDash val="solid"/>
            <a:miter lim="800000"/>
            <a:headEnd type="none" w="sm" len="sm"/>
            <a:tailEnd type="none" w="sm" len="sm"/>
          </a:ln>
        </p:spPr>
      </p:cxnSp>
      <p:sp>
        <p:nvSpPr>
          <p:cNvPr id="188" name="Google Shape;188;p54"/>
          <p:cNvSpPr txBox="1"/>
          <p:nvPr/>
        </p:nvSpPr>
        <p:spPr>
          <a:xfrm>
            <a:off x="4272498" y="6437654"/>
            <a:ext cx="517027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Session 01: Title here</a:t>
            </a:r>
            <a:endParaRPr sz="1400" b="0" i="0" u="none" strike="noStrike" cap="none">
              <a:solidFill>
                <a:srgbClr val="000000"/>
              </a:solidFill>
              <a:latin typeface="Arial"/>
              <a:ea typeface="Arial"/>
              <a:cs typeface="Arial"/>
              <a:sym typeface="Arial"/>
            </a:endParaRPr>
          </a:p>
        </p:txBody>
      </p:sp>
      <p:pic>
        <p:nvPicPr>
          <p:cNvPr id="189" name="Google Shape;189;p54"/>
          <p:cNvPicPr preferRelativeResize="0"/>
          <p:nvPr/>
        </p:nvPicPr>
        <p:blipFill rotWithShape="1">
          <a:blip r:embed="rId24">
            <a:alphaModFix/>
          </a:blip>
          <a:srcRect/>
          <a:stretch/>
        </p:blipFill>
        <p:spPr>
          <a:xfrm>
            <a:off x="90805" y="6192704"/>
            <a:ext cx="2504358" cy="772319"/>
          </a:xfrm>
          <a:prstGeom prst="rect">
            <a:avLst/>
          </a:prstGeom>
          <a:noFill/>
          <a:ln>
            <a:noFill/>
          </a:ln>
        </p:spPr>
      </p:pic>
      <p:pic>
        <p:nvPicPr>
          <p:cNvPr id="190" name="Google Shape;190;p54"/>
          <p:cNvPicPr preferRelativeResize="0"/>
          <p:nvPr/>
        </p:nvPicPr>
        <p:blipFill rotWithShape="1">
          <a:blip r:embed="rId25">
            <a:alphaModFix/>
          </a:blip>
          <a:srcRect/>
          <a:stretch/>
        </p:blipFill>
        <p:spPr>
          <a:xfrm>
            <a:off x="2778274" y="6417579"/>
            <a:ext cx="1231108" cy="307777"/>
          </a:xfrm>
          <a:prstGeom prst="rect">
            <a:avLst/>
          </a:prstGeom>
          <a:noFill/>
          <a:ln>
            <a:noFill/>
          </a:ln>
        </p:spPr>
      </p:pic>
      <p:cxnSp>
        <p:nvCxnSpPr>
          <p:cNvPr id="191" name="Google Shape;191;p54"/>
          <p:cNvCxnSpPr/>
          <p:nvPr/>
        </p:nvCxnSpPr>
        <p:spPr>
          <a:xfrm>
            <a:off x="11439934" y="6396724"/>
            <a:ext cx="0" cy="364277"/>
          </a:xfrm>
          <a:prstGeom prst="straightConnector1">
            <a:avLst/>
          </a:prstGeom>
          <a:noFill/>
          <a:ln w="9525" cap="flat" cmpd="sng">
            <a:solidFill>
              <a:schemeClr val="l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53626F"/>
        </a:solidFill>
        <a:effectLst/>
      </p:bgPr>
    </p:bg>
    <p:spTree>
      <p:nvGrpSpPr>
        <p:cNvPr id="1" name="Shape 34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temint.com/"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litemint.com/items/GBYWJLUYVD2QF32G5VGSBJBAQLROEHW4YXC6VAPRJKQOLS2Q4VDMCJE6/GSHARK07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litemint.io/"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hyperlink" Target="https://opensea.io/" TargetMode="External"/><Relationship Id="rId4" Type="http://schemas.openxmlformats.org/officeDocument/2006/relationships/hyperlink" Target="https://litemint.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cademy.moralis.io/blog/layer-2-explained-what-are-layer-2-solutions#:~:text=Layer%202%20refers%20to%20a,of%20the%20Ethereum%20main%20chain."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s://litemint.com/"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hyperlink" Target="https://blog.litemint.com/" TargetMode="External"/><Relationship Id="rId5" Type="http://schemas.openxmlformats.org/officeDocument/2006/relationships/hyperlink" Target="https://github.com/litemint/litemint" TargetMode="External"/><Relationship Id="rId4" Type="http://schemas.openxmlformats.org/officeDocument/2006/relationships/hyperlink" Target="https://medium.com/stellar-community/nfts-in-the-stellar-ecosystem-2ec14c8b9ee2"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nft.kalepail.com/"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nft.kalepail.com/" TargetMode="External"/><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centraland.org/"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hyperlink" Target="https://www.nytimes.com/2022/01/18/technology/personaltech/metaverse-gaming-definition.html" TargetMode="External"/><Relationship Id="rId4" Type="http://schemas.openxmlformats.org/officeDocument/2006/relationships/hyperlink" Target="https://somniumspace.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hyperlink" Target="https://markets.businessinsider.com/news/currencies/crypto-podcaster-andrew-steinwold-nft-fund-andreessen-horowitz-winklevoss-twins-2021-11?utm_source=markets&amp;utm_medium=inges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litemint.com/"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markets.businessinsider.com/news/currencies/facebook-metaverse-nfts-crypto-meta-cryptocurrencies-2021-11" TargetMode="External"/><Relationship Id="rId3" Type="http://schemas.openxmlformats.org/officeDocument/2006/relationships/hyperlink" Target="https://medium.com/stellar-community/nfts-in-the-stellar-ecosystem-2ec14c8b9ee2" TargetMode="External"/><Relationship Id="rId7" Type="http://schemas.openxmlformats.org/officeDocument/2006/relationships/hyperlink" Target="https://www.rennoco.com/post/nfts-minting-and-copyright-what-you-should-know-as-an-artist#:~:text=When%20you%20decide%20to%20create,token%20to%20guarantee%20its%20authenticity" TargetMode="External"/><Relationship Id="rId12" Type="http://schemas.openxmlformats.org/officeDocument/2006/relationships/hyperlink" Target="https://medium.com/stellar-community/best-practices-for-creating-nfts-on-stellar-5c91e53e9eb9"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s://nft.kalepail.com/" TargetMode="External"/><Relationship Id="rId11" Type="http://schemas.openxmlformats.org/officeDocument/2006/relationships/hyperlink" Target="https://www.nytimes.com/2021/10/04/style/dolce-gabbana-nft.html" TargetMode="External"/><Relationship Id="rId5" Type="http://schemas.openxmlformats.org/officeDocument/2006/relationships/hyperlink" Target="https://github.com/stellar/stellar-turrets-docs" TargetMode="External"/><Relationship Id="rId10" Type="http://schemas.openxmlformats.org/officeDocument/2006/relationships/hyperlink" Target="https://decrypt.co/82992/nfts-key-accessing-metaverse-beyond" TargetMode="External"/><Relationship Id="rId4" Type="http://schemas.openxmlformats.org/officeDocument/2006/relationships/hyperlink" Target="https://turrets.stellar.org/" TargetMode="External"/><Relationship Id="rId9" Type="http://schemas.openxmlformats.org/officeDocument/2006/relationships/hyperlink" Target="https://www.ft.com/partnercontent/crypto-com/nfts-the-metaverse-economy.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hyperlink" Target="https://advocates.stellar.or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iscord.com/invite/zVYdY3ktTn" TargetMode="External"/><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hyperlink" Target="https://litemint.io/"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hyperlink" Target="https://opensea.io/" TargetMode="External"/><Relationship Id="rId4" Type="http://schemas.openxmlformats.org/officeDocument/2006/relationships/hyperlink" Target="https://litemin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hyperlink" Target="https://litemint.com/items/GD3M5PXO3T5YBGDLGKVCTS5JC55PBODHCVRBMHFKKS5NLWLQGFTZIJ4U/ATGOLD04" TargetMode="External"/><Relationship Id="rId5" Type="http://schemas.openxmlformats.org/officeDocument/2006/relationships/image" Target="../media/image13.jpeg"/><Relationship Id="rId4" Type="http://schemas.openxmlformats.org/officeDocument/2006/relationships/hyperlink" Target="https://litemint.com/items/GD65T6HAHW3YMTTKXPDDZ33A4LXHJ5POH5CKPEUOW64YJWICVUX356PT/Stell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
          <p:cNvSpPr txBox="1">
            <a:spLocks noGrp="1"/>
          </p:cNvSpPr>
          <p:nvPr>
            <p:ph type="body" idx="1"/>
          </p:nvPr>
        </p:nvSpPr>
        <p:spPr>
          <a:xfrm>
            <a:off x="1487714" y="4645539"/>
            <a:ext cx="9143773" cy="66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None/>
            </a:pPr>
            <a:r>
              <a:rPr lang="en-US">
                <a:latin typeface="Arial"/>
                <a:ea typeface="Arial"/>
                <a:cs typeface="Arial"/>
                <a:sym typeface="Arial"/>
              </a:rPr>
              <a:t>Stellar Technical Academy</a:t>
            </a:r>
            <a:endParaRPr>
              <a:latin typeface="Arial"/>
              <a:ea typeface="Arial"/>
              <a:cs typeface="Arial"/>
              <a:sym typeface="Arial"/>
            </a:endParaRPr>
          </a:p>
        </p:txBody>
      </p:sp>
      <p:sp>
        <p:nvSpPr>
          <p:cNvPr id="360" name="Google Shape;360;p1"/>
          <p:cNvSpPr txBox="1">
            <a:spLocks noGrp="1"/>
          </p:cNvSpPr>
          <p:nvPr>
            <p:ph type="body" idx="2"/>
          </p:nvPr>
        </p:nvSpPr>
        <p:spPr>
          <a:xfrm>
            <a:off x="1487714" y="2799815"/>
            <a:ext cx="9143774" cy="153319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200"/>
              <a:buNone/>
            </a:pPr>
            <a:r>
              <a:rPr lang="en-US">
                <a:latin typeface="Arial"/>
                <a:ea typeface="Arial"/>
                <a:cs typeface="Arial"/>
                <a:sym typeface="Arial"/>
              </a:rPr>
              <a:t>NFTs and the Stellar Ecosystem</a:t>
            </a:r>
            <a:endParaRPr>
              <a:latin typeface="Arial"/>
              <a:ea typeface="Arial"/>
              <a:cs typeface="Arial"/>
              <a:sym typeface="Arial"/>
            </a:endParaRPr>
          </a:p>
        </p:txBody>
      </p:sp>
      <p:sp>
        <p:nvSpPr>
          <p:cNvPr id="361" name="Google Shape;361;p1"/>
          <p:cNvSpPr txBox="1">
            <a:spLocks noGrp="1"/>
          </p:cNvSpPr>
          <p:nvPr>
            <p:ph type="body" idx="3"/>
          </p:nvPr>
        </p:nvSpPr>
        <p:spPr>
          <a:xfrm>
            <a:off x="1487714" y="2066926"/>
            <a:ext cx="9143773" cy="5362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None/>
            </a:pPr>
            <a:r>
              <a:rPr lang="en-US" b="1">
                <a:latin typeface="Arial"/>
                <a:ea typeface="Arial"/>
                <a:cs typeface="Arial"/>
                <a:sym typeface="Arial"/>
              </a:rPr>
              <a:t>Week 6</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8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10</a:t>
            </a:fld>
            <a:endParaRPr sz="1200" b="0" i="0" u="none" strike="noStrike" cap="none">
              <a:solidFill>
                <a:srgbClr val="FFFFFF"/>
              </a:solidFill>
              <a:latin typeface="Arial"/>
              <a:ea typeface="Arial"/>
              <a:cs typeface="Arial"/>
              <a:sym typeface="Arial"/>
            </a:endParaRPr>
          </a:p>
        </p:txBody>
      </p:sp>
      <p:sp>
        <p:nvSpPr>
          <p:cNvPr id="451" name="Google Shape;451;p8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sz="2800" b="0" i="0" u="none" strike="noStrike" cap="none">
                <a:solidFill>
                  <a:srgbClr val="53626F"/>
                </a:solidFill>
                <a:latin typeface="Arial"/>
                <a:ea typeface="Arial"/>
                <a:cs typeface="Arial"/>
                <a:sym typeface="Arial"/>
              </a:rPr>
              <a:t>Non-Fungible-Tokens</a:t>
            </a:r>
            <a:endParaRPr>
              <a:solidFill>
                <a:srgbClr val="FF0000"/>
              </a:solidFill>
            </a:endParaRPr>
          </a:p>
        </p:txBody>
      </p:sp>
      <p:sp>
        <p:nvSpPr>
          <p:cNvPr id="452" name="Google Shape;452;p83"/>
          <p:cNvSpPr txBox="1"/>
          <p:nvPr/>
        </p:nvSpPr>
        <p:spPr>
          <a:xfrm>
            <a:off x="996950" y="1468787"/>
            <a:ext cx="5460294" cy="4143422"/>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For validation of its ownership, you check an NFT’s metadata by accessing </a:t>
            </a:r>
            <a:r>
              <a:rPr lang="en-US" sz="1600" b="0" i="0" u="sng" strike="noStrike" cap="none">
                <a:solidFill>
                  <a:schemeClr val="hlink"/>
                </a:solidFill>
                <a:latin typeface="Arial"/>
                <a:ea typeface="Arial"/>
                <a:cs typeface="Arial"/>
                <a:sym typeface="Arial"/>
                <a:hlinkClick r:id="rId3"/>
              </a:rPr>
              <a:t>Litemint.com</a:t>
            </a:r>
            <a:r>
              <a:rPr lang="en-US" sz="1600" b="0" i="0" u="none" strike="noStrike" cap="none">
                <a:solidFill>
                  <a:srgbClr val="53626F"/>
                </a:solidFill>
                <a:latin typeface="Arial"/>
                <a:ea typeface="Arial"/>
                <a:cs typeface="Arial"/>
                <a:sym typeface="Arial"/>
              </a:rPr>
              <a:t> and clicking on the </a:t>
            </a:r>
            <a:r>
              <a:rPr lang="en-US" sz="1600" b="0" i="0" u="sng" strike="noStrike" cap="none">
                <a:solidFill>
                  <a:srgbClr val="53626F"/>
                </a:solidFill>
                <a:latin typeface="Arial"/>
                <a:ea typeface="Arial"/>
                <a:cs typeface="Arial"/>
                <a:sym typeface="Arial"/>
                <a:hlinkClick r:id="rId4">
                  <a:extLst>
                    <a:ext uri="{A12FA001-AC4F-418D-AE19-62706E023703}">
                      <ahyp:hlinkClr xmlns:ahyp="http://schemas.microsoft.com/office/drawing/2018/hyperlinkcolor" val="tx"/>
                    </a:ext>
                  </a:extLst>
                </a:hlinkClick>
              </a:rPr>
              <a:t>auction</a:t>
            </a:r>
            <a:r>
              <a:rPr lang="en-US" sz="1600" b="0" i="0" u="none" strike="noStrike" cap="none">
                <a:solidFill>
                  <a:srgbClr val="53626F"/>
                </a:solidFill>
                <a:latin typeface="Arial"/>
                <a:ea typeface="Arial"/>
                <a:cs typeface="Arial"/>
                <a:sym typeface="Arial"/>
              </a:rPr>
              <a:t> (see right image).</a:t>
            </a:r>
            <a:endParaRPr sz="1400" b="0" i="0" u="none" strike="noStrike" cap="none">
              <a:solidFill>
                <a:srgbClr val="53626F"/>
              </a:solidFill>
              <a:latin typeface="Arial"/>
              <a:ea typeface="Arial"/>
              <a:cs typeface="Arial"/>
              <a:sym typeface="Arial"/>
            </a:endParaRPr>
          </a:p>
          <a:p>
            <a:pPr marL="228600" marR="0" lvl="0" indent="-228600" algn="l"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tab owner shows the creator </a:t>
            </a:r>
            <a:r>
              <a:rPr lang="en-US" sz="1600">
                <a:solidFill>
                  <a:srgbClr val="53626F"/>
                </a:solidFill>
              </a:rPr>
              <a:t>‘</a:t>
            </a:r>
            <a:r>
              <a:rPr lang="en-US" sz="1600" b="0" i="0" u="none" strike="noStrike" cap="none" err="1">
                <a:solidFill>
                  <a:srgbClr val="53626F"/>
                </a:solidFill>
                <a:latin typeface="Arial"/>
                <a:ea typeface="Arial"/>
                <a:cs typeface="Arial"/>
                <a:sym typeface="Arial"/>
              </a:rPr>
              <a:t>SharkAnthony</a:t>
            </a:r>
            <a:r>
              <a:rPr lang="en-US" sz="1600" b="0" i="0" u="none" strike="noStrike" cap="none">
                <a:solidFill>
                  <a:srgbClr val="53626F"/>
                </a:solidFill>
                <a:latin typeface="Arial"/>
                <a:ea typeface="Arial"/>
                <a:cs typeface="Arial"/>
                <a:sym typeface="Arial"/>
              </a:rPr>
              <a:t>’ and link to the </a:t>
            </a:r>
            <a:r>
              <a:rPr lang="en-US" sz="1600" b="0" i="0" u="none" strike="noStrike" cap="none" err="1">
                <a:solidFill>
                  <a:srgbClr val="53626F"/>
                </a:solidFill>
                <a:latin typeface="Arial"/>
                <a:ea typeface="Arial"/>
                <a:cs typeface="Arial"/>
                <a:sym typeface="Arial"/>
              </a:rPr>
              <a:t>stellar.expert</a:t>
            </a:r>
            <a:r>
              <a:rPr lang="en-US" sz="1600" b="0" i="0" u="none" strike="noStrike" cap="none">
                <a:solidFill>
                  <a:srgbClr val="53626F"/>
                </a:solidFill>
                <a:latin typeface="Arial"/>
                <a:ea typeface="Arial"/>
                <a:cs typeface="Arial"/>
                <a:sym typeface="Arial"/>
              </a:rPr>
              <a:t> which is the blockchain explorer specifically for NFTs on the stellar blockchain. </a:t>
            </a:r>
            <a:endParaRPr sz="1400" b="0" i="0" u="none" strike="noStrike" cap="none">
              <a:solidFill>
                <a:srgbClr val="53626F"/>
              </a:solidFill>
              <a:latin typeface="Arial"/>
              <a:ea typeface="Arial"/>
              <a:cs typeface="Arial"/>
              <a:sym typeface="Arial"/>
            </a:endParaRPr>
          </a:p>
          <a:p>
            <a:pPr marL="228600" marR="0" lvl="0" indent="-228600" algn="l"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tab details shows the item code and the item issuer. The IPFS-hash means that the data is stored on the decentralized IPFS network with its content unique fingerprint (CID).</a:t>
            </a:r>
            <a:endParaRPr sz="1400" b="0" i="0" u="none" strike="noStrike" cap="none">
              <a:solidFill>
                <a:srgbClr val="53626F"/>
              </a:solidFill>
              <a:latin typeface="Arial"/>
              <a:ea typeface="Arial"/>
              <a:cs typeface="Arial"/>
              <a:sym typeface="Arial"/>
            </a:endParaRPr>
          </a:p>
          <a:p>
            <a:pPr marL="228600" marR="0" lvl="0" indent="-228600" algn="l"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Please click the IPFS-hash.</a:t>
            </a:r>
            <a:endParaRPr sz="1400" b="0" i="0" u="none" strike="noStrike" cap="none">
              <a:solidFill>
                <a:srgbClr val="53626F"/>
              </a:solidFill>
              <a:latin typeface="Arial"/>
              <a:ea typeface="Arial"/>
              <a:cs typeface="Arial"/>
              <a:sym typeface="Arial"/>
            </a:endParaRPr>
          </a:p>
          <a:p>
            <a:pPr marL="228600" marR="0" lvl="0" indent="-127000" algn="l"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p:txBody>
      </p:sp>
      <p:sp>
        <p:nvSpPr>
          <p:cNvPr id="453" name="Google Shape;453;p83"/>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rgbClr val="53626F"/>
                </a:solidFill>
                <a:latin typeface="Arial"/>
                <a:ea typeface="Arial"/>
                <a:cs typeface="Arial"/>
                <a:sym typeface="Arial"/>
              </a:rPr>
              <a:t>How can you check the ownership of an NFT?	</a:t>
            </a:r>
            <a:endParaRPr sz="1400" b="0" i="0" u="none" strike="noStrike" cap="none">
              <a:solidFill>
                <a:srgbClr val="53626F"/>
              </a:solidFill>
              <a:latin typeface="Arial"/>
              <a:ea typeface="Arial"/>
              <a:cs typeface="Arial"/>
              <a:sym typeface="Arial"/>
            </a:endParaRPr>
          </a:p>
        </p:txBody>
      </p:sp>
      <p:pic>
        <p:nvPicPr>
          <p:cNvPr id="454" name="Google Shape;454;p83"/>
          <p:cNvPicPr preferRelativeResize="0"/>
          <p:nvPr/>
        </p:nvPicPr>
        <p:blipFill rotWithShape="1">
          <a:blip r:embed="rId5">
            <a:alphaModFix/>
          </a:blip>
          <a:srcRect/>
          <a:stretch/>
        </p:blipFill>
        <p:spPr>
          <a:xfrm>
            <a:off x="7016205" y="1464358"/>
            <a:ext cx="4220905" cy="2288802"/>
          </a:xfrm>
          <a:prstGeom prst="rect">
            <a:avLst/>
          </a:prstGeom>
          <a:noFill/>
          <a:ln>
            <a:noFill/>
          </a:ln>
        </p:spPr>
      </p:pic>
      <p:pic>
        <p:nvPicPr>
          <p:cNvPr id="455" name="Google Shape;455;p83"/>
          <p:cNvPicPr preferRelativeResize="0"/>
          <p:nvPr/>
        </p:nvPicPr>
        <p:blipFill rotWithShape="1">
          <a:blip r:embed="rId6">
            <a:alphaModFix/>
          </a:blip>
          <a:srcRect/>
          <a:stretch/>
        </p:blipFill>
        <p:spPr>
          <a:xfrm>
            <a:off x="7016205" y="3782577"/>
            <a:ext cx="4140746" cy="2288802"/>
          </a:xfrm>
          <a:prstGeom prst="rect">
            <a:avLst/>
          </a:prstGeom>
          <a:noFill/>
          <a:ln>
            <a:noFill/>
          </a:ln>
        </p:spPr>
      </p:pic>
      <p:sp>
        <p:nvSpPr>
          <p:cNvPr id="456" name="Google Shape;456;p83"/>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3"/>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11</a:t>
            </a:fld>
            <a:endParaRPr sz="1200" b="0" i="0" u="none" strike="noStrike" cap="none">
              <a:solidFill>
                <a:srgbClr val="FFFFFF"/>
              </a:solidFill>
              <a:latin typeface="Arial"/>
              <a:ea typeface="Arial"/>
              <a:cs typeface="Arial"/>
              <a:sym typeface="Arial"/>
            </a:endParaRPr>
          </a:p>
        </p:txBody>
      </p:sp>
      <p:sp>
        <p:nvSpPr>
          <p:cNvPr id="464" name="Google Shape;464;p8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sz="2800" b="0" i="0" u="none" strike="noStrike" cap="none">
                <a:solidFill>
                  <a:srgbClr val="53626F"/>
                </a:solidFill>
                <a:latin typeface="Arial"/>
                <a:ea typeface="Arial"/>
                <a:cs typeface="Arial"/>
                <a:sym typeface="Arial"/>
              </a:rPr>
              <a:t>Non-Fungible-Tokens</a:t>
            </a:r>
            <a:endParaRPr>
              <a:solidFill>
                <a:srgbClr val="FF0000"/>
              </a:solidFill>
            </a:endParaRPr>
          </a:p>
        </p:txBody>
      </p:sp>
      <p:sp>
        <p:nvSpPr>
          <p:cNvPr id="465" name="Google Shape;465;p84"/>
          <p:cNvSpPr txBox="1"/>
          <p:nvPr/>
        </p:nvSpPr>
        <p:spPr>
          <a:xfrm>
            <a:off x="1016000" y="1563922"/>
            <a:ext cx="10140950" cy="2417413"/>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It will show you the asset code of the NFT and the</a:t>
            </a:r>
            <a:r>
              <a:rPr lang="en-US" sz="1600">
                <a:solidFill>
                  <a:srgbClr val="53626F"/>
                </a:solidFill>
              </a:rPr>
              <a:t> </a:t>
            </a:r>
            <a:r>
              <a:rPr lang="en-US" sz="1600" b="0" i="0" u="none" strike="noStrike" cap="none">
                <a:solidFill>
                  <a:srgbClr val="53626F"/>
                </a:solidFill>
                <a:latin typeface="Arial"/>
                <a:ea typeface="Arial"/>
                <a:cs typeface="Arial"/>
                <a:sym typeface="Arial"/>
              </a:rPr>
              <a:t>issuer which should be unique for the issuing address.</a:t>
            </a:r>
            <a:endParaRPr sz="1400" b="0" i="0" u="none" strike="noStrike" cap="none">
              <a:solidFill>
                <a:srgbClr val="53626F"/>
              </a:solidFill>
              <a:latin typeface="Arial"/>
              <a:ea typeface="Arial"/>
              <a:cs typeface="Arial"/>
              <a:sym typeface="Arial"/>
            </a:endParaRPr>
          </a:p>
          <a:p>
            <a:pPr marL="285750" marR="0" lvl="0" indent="-28575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Before you purchase an NFT and especially if you buy collectibles, you should make sure to buy only from official links and always check the metadata to avoid being deceived.</a:t>
            </a:r>
            <a:endParaRPr sz="1400" b="0" i="0" u="none" strike="noStrike" cap="none">
              <a:solidFill>
                <a:srgbClr val="53626F"/>
              </a:solidFill>
              <a:latin typeface="Arial"/>
              <a:ea typeface="Arial"/>
              <a:cs typeface="Arial"/>
              <a:sym typeface="Arial"/>
            </a:endParaRPr>
          </a:p>
          <a:p>
            <a:pPr marL="285750" marR="0" lvl="0" indent="-28575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Since an IPFS URL </a:t>
            </a:r>
            <a:r>
              <a:rPr lang="en-US" sz="1600">
                <a:solidFill>
                  <a:srgbClr val="53626F"/>
                </a:solidFill>
              </a:rPr>
              <a:t>is used, </a:t>
            </a:r>
            <a:r>
              <a:rPr lang="en-US" sz="1600" b="0" i="0" u="none" strike="noStrike" cap="none">
                <a:solidFill>
                  <a:srgbClr val="53626F"/>
                </a:solidFill>
                <a:latin typeface="Arial"/>
                <a:ea typeface="Arial"/>
                <a:cs typeface="Arial"/>
                <a:sym typeface="Arial"/>
              </a:rPr>
              <a:t>you will be able to check the data (picture, animation or video).</a:t>
            </a:r>
            <a:endParaRPr sz="1400" b="0" i="0" u="none" strike="noStrike" cap="none">
              <a:solidFill>
                <a:srgbClr val="53626F"/>
              </a:solidFill>
              <a:latin typeface="Arial"/>
              <a:ea typeface="Arial"/>
              <a:cs typeface="Arial"/>
              <a:sym typeface="Arial"/>
            </a:endParaRPr>
          </a:p>
          <a:p>
            <a:pPr marL="285750" marR="0" lvl="0" indent="-18415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p:txBody>
      </p:sp>
      <p:sp>
        <p:nvSpPr>
          <p:cNvPr id="466" name="Google Shape;466;p84"/>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rgbClr val="53626F"/>
                </a:solidFill>
                <a:latin typeface="Arial"/>
                <a:ea typeface="Arial"/>
                <a:cs typeface="Arial"/>
                <a:sym typeface="Arial"/>
              </a:rPr>
              <a:t>How can you check the ownership of an NFT?	</a:t>
            </a:r>
            <a:endParaRPr sz="1400" b="0" i="0" u="none" strike="noStrike" cap="none">
              <a:solidFill>
                <a:srgbClr val="53626F"/>
              </a:solidFill>
              <a:latin typeface="Arial"/>
              <a:ea typeface="Arial"/>
              <a:cs typeface="Arial"/>
              <a:sym typeface="Arial"/>
            </a:endParaRPr>
          </a:p>
        </p:txBody>
      </p:sp>
      <p:pic>
        <p:nvPicPr>
          <p:cNvPr id="467" name="Google Shape;467;p84"/>
          <p:cNvPicPr preferRelativeResize="0"/>
          <p:nvPr/>
        </p:nvPicPr>
        <p:blipFill rotWithShape="1">
          <a:blip r:embed="rId3">
            <a:alphaModFix/>
          </a:blip>
          <a:srcRect/>
          <a:stretch/>
        </p:blipFill>
        <p:spPr>
          <a:xfrm>
            <a:off x="6289249" y="3540496"/>
            <a:ext cx="4311077" cy="2213993"/>
          </a:xfrm>
          <a:prstGeom prst="rect">
            <a:avLst/>
          </a:prstGeom>
          <a:noFill/>
          <a:ln>
            <a:noFill/>
          </a:ln>
        </p:spPr>
      </p:pic>
      <p:pic>
        <p:nvPicPr>
          <p:cNvPr id="468" name="Google Shape;468;p84"/>
          <p:cNvPicPr preferRelativeResize="0"/>
          <p:nvPr/>
        </p:nvPicPr>
        <p:blipFill rotWithShape="1">
          <a:blip r:embed="rId4">
            <a:alphaModFix/>
          </a:blip>
          <a:srcRect/>
          <a:stretch/>
        </p:blipFill>
        <p:spPr>
          <a:xfrm>
            <a:off x="1421549" y="3382053"/>
            <a:ext cx="4311077" cy="2530881"/>
          </a:xfrm>
          <a:prstGeom prst="rect">
            <a:avLst/>
          </a:prstGeom>
          <a:noFill/>
          <a:ln>
            <a:noFill/>
          </a:ln>
        </p:spPr>
      </p:pic>
      <p:sp>
        <p:nvSpPr>
          <p:cNvPr id="469" name="Google Shape;469;p84"/>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4"/>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txBox="1">
            <a:spLocks noGrp="1"/>
          </p:cNvSpPr>
          <p:nvPr>
            <p:ph type="ctrTitle"/>
          </p:nvPr>
        </p:nvSpPr>
        <p:spPr>
          <a:xfrm>
            <a:off x="0" y="2965173"/>
            <a:ext cx="12192000" cy="92765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0"/>
              <a:t>2. NFTs and the Stellar Ecosystem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13</a:t>
            </a:fld>
            <a:endParaRPr sz="1200" b="0" i="0" u="none" strike="noStrike" cap="none">
              <a:solidFill>
                <a:srgbClr val="FFFFFF"/>
              </a:solidFill>
              <a:latin typeface="Arial"/>
              <a:ea typeface="Arial"/>
              <a:cs typeface="Arial"/>
              <a:sym typeface="Arial"/>
            </a:endParaRPr>
          </a:p>
        </p:txBody>
      </p:sp>
      <p:sp>
        <p:nvSpPr>
          <p:cNvPr id="483" name="Google Shape;483;p4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484" name="Google Shape;484;p43"/>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As we have already seen, some of the most prominent features of the Stellar network are:</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Energy efficiency</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Low transaction fees</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High transaction speed, and </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err="1">
                <a:solidFill>
                  <a:srgbClr val="53626F"/>
                </a:solidFill>
                <a:latin typeface="Arial"/>
                <a:ea typeface="Arial"/>
                <a:cs typeface="Arial"/>
                <a:sym typeface="Arial"/>
              </a:rPr>
              <a:t>Decentralisation</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These features make Stellar an ideal network for launching an NFT marketplace.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Indeed, </a:t>
            </a:r>
            <a:r>
              <a:rPr lang="en-US" sz="1600" b="0" i="0" u="sng" strike="noStrike" cap="none">
                <a:solidFill>
                  <a:schemeClr val="accent1"/>
                </a:solidFill>
                <a:latin typeface="Arial"/>
                <a:ea typeface="Arial"/>
                <a:cs typeface="Arial"/>
                <a:sym typeface="Arial"/>
                <a:hlinkClick r:id="rId3">
                  <a:extLst>
                    <a:ext uri="{A12FA001-AC4F-418D-AE19-62706E023703}">
                      <ahyp:hlinkClr xmlns:ahyp="http://schemas.microsoft.com/office/drawing/2018/hyperlinkcolor" val="tx"/>
                    </a:ext>
                  </a:extLst>
                </a:hlinkClick>
              </a:rPr>
              <a:t>Litemint.io</a:t>
            </a:r>
            <a:r>
              <a:rPr lang="en-US" sz="1600" b="0" i="0" u="none" strike="noStrike" cap="none">
                <a:solidFill>
                  <a:schemeClr val="accent1"/>
                </a:solidFill>
                <a:latin typeface="Arial"/>
                <a:ea typeface="Arial"/>
                <a:cs typeface="Arial"/>
                <a:sym typeface="Arial"/>
              </a:rPr>
              <a:t>,</a:t>
            </a:r>
            <a:r>
              <a:rPr lang="en-US" sz="1600" b="0" i="0" u="none" strike="noStrike" cap="none">
                <a:solidFill>
                  <a:srgbClr val="53626F"/>
                </a:solidFill>
                <a:latin typeface="Arial"/>
                <a:ea typeface="Arial"/>
                <a:cs typeface="Arial"/>
                <a:sym typeface="Arial"/>
              </a:rPr>
              <a:t> a competitive tradable card game built on Stellar, has launched for a while now its own NFT marketplace, </a:t>
            </a:r>
            <a:r>
              <a:rPr lang="en-US" sz="1600" u="sng">
                <a:solidFill>
                  <a:schemeClr val="hlink"/>
                </a:solidFill>
                <a:hlinkClick r:id="rId4"/>
              </a:rPr>
              <a:t>Litemint.com</a:t>
            </a:r>
            <a:r>
              <a:rPr lang="en-US" sz="1600" b="0" i="0" u="none" strike="noStrike" cap="none">
                <a:solidFill>
                  <a:srgbClr val="53626F"/>
                </a:solidFill>
                <a:latin typeface="Arial"/>
                <a:ea typeface="Arial"/>
                <a:cs typeface="Arial"/>
                <a:sym typeface="Arial"/>
              </a:rPr>
              <a:t>, utilizing the networks fiery speed and incredibly low transaction fees.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low cost and high speed of minting on Stellar, is constantly drawing numerous artists, from other blockchains, towards the </a:t>
            </a:r>
            <a:r>
              <a:rPr lang="en-US" sz="1600" b="0" i="0" u="sng" strike="noStrike" cap="none">
                <a:solidFill>
                  <a:schemeClr val="hlink"/>
                </a:solidFill>
                <a:latin typeface="Arial"/>
                <a:ea typeface="Arial"/>
                <a:cs typeface="Arial"/>
                <a:sym typeface="Arial"/>
                <a:hlinkClick r:id="rId4"/>
              </a:rPr>
              <a:t>Litemint</a:t>
            </a:r>
            <a:r>
              <a:rPr lang="en-US" sz="1600" u="sng">
                <a:solidFill>
                  <a:schemeClr val="hlink"/>
                </a:solidFill>
                <a:hlinkClick r:id="rId4"/>
              </a:rPr>
              <a:t>.</a:t>
            </a:r>
            <a:r>
              <a:rPr lang="en-US" sz="1600" b="0" i="0" u="sng" strike="noStrike" cap="none">
                <a:solidFill>
                  <a:schemeClr val="hlink"/>
                </a:solidFill>
                <a:latin typeface="Arial"/>
                <a:ea typeface="Arial"/>
                <a:cs typeface="Arial"/>
                <a:sym typeface="Arial"/>
                <a:hlinkClick r:id="rId4"/>
              </a:rPr>
              <a:t>com</a:t>
            </a:r>
            <a:r>
              <a:rPr lang="en-US" sz="1600" b="0" i="0" u="none" strike="noStrike" cap="none">
                <a:solidFill>
                  <a:srgbClr val="53626F"/>
                </a:solidFill>
                <a:latin typeface="Arial"/>
                <a:ea typeface="Arial"/>
                <a:cs typeface="Arial"/>
                <a:sym typeface="Arial"/>
              </a:rPr>
              <a:t>, especially when the other blockchains have much higher gas fees and take longer to complete the transaction (e.g., </a:t>
            </a:r>
            <a:r>
              <a:rPr lang="en-US" sz="1600" b="0" i="0" u="sng" strike="noStrike" cap="none">
                <a:solidFill>
                  <a:srgbClr val="53626F"/>
                </a:solidFill>
                <a:latin typeface="Arial"/>
                <a:ea typeface="Arial"/>
                <a:cs typeface="Arial"/>
                <a:sym typeface="Arial"/>
                <a:hlinkClick r:id="rId5">
                  <a:extLst>
                    <a:ext uri="{A12FA001-AC4F-418D-AE19-62706E023703}">
                      <ahyp:hlinkClr xmlns:ahyp="http://schemas.microsoft.com/office/drawing/2018/hyperlinkcolor" val="tx"/>
                    </a:ext>
                  </a:extLst>
                </a:hlinkClick>
              </a:rPr>
              <a:t>Opensea.io</a:t>
            </a:r>
            <a:r>
              <a:rPr lang="en-US" sz="1600" b="0" i="0" u="none" strike="noStrike" cap="none">
                <a:solidFill>
                  <a:srgbClr val="53626F"/>
                </a:solidFill>
                <a:latin typeface="Arial"/>
                <a:ea typeface="Arial"/>
                <a:cs typeface="Arial"/>
                <a:sym typeface="Arial"/>
              </a:rPr>
              <a:t> on the Ethereum </a:t>
            </a:r>
            <a:r>
              <a:rPr lang="en-US" sz="1600" b="0" i="0" u="none" strike="noStrike" cap="none" err="1">
                <a:solidFill>
                  <a:srgbClr val="53626F"/>
                </a:solidFill>
                <a:latin typeface="Arial"/>
                <a:ea typeface="Arial"/>
                <a:cs typeface="Arial"/>
                <a:sym typeface="Arial"/>
              </a:rPr>
              <a:t>Mainnet</a:t>
            </a:r>
            <a:r>
              <a:rPr lang="en-US" sz="1600" b="0" i="0" u="none" strike="noStrike" cap="none">
                <a:solidFill>
                  <a:srgbClr val="53626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85" name="Google Shape;485;p43"/>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are the properties of NFTs on Stellar?</a:t>
            </a:r>
            <a:endParaRPr sz="1400" b="0" i="0" u="none" strike="noStrike" cap="none">
              <a:solidFill>
                <a:srgbClr val="53626F"/>
              </a:solidFill>
              <a:latin typeface="Arial"/>
              <a:ea typeface="Arial"/>
              <a:cs typeface="Arial"/>
              <a:sym typeface="Arial"/>
            </a:endParaRPr>
          </a:p>
        </p:txBody>
      </p:sp>
      <p:sp>
        <p:nvSpPr>
          <p:cNvPr id="486" name="Google Shape;486;p43"/>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14</a:t>
            </a:fld>
            <a:endParaRPr sz="1200" b="0" i="0" u="none" strike="noStrike" cap="none">
              <a:solidFill>
                <a:srgbClr val="FFFFFF"/>
              </a:solidFill>
              <a:latin typeface="Arial"/>
              <a:ea typeface="Arial"/>
              <a:cs typeface="Arial"/>
              <a:sym typeface="Arial"/>
            </a:endParaRPr>
          </a:p>
        </p:txBody>
      </p:sp>
      <p:sp>
        <p:nvSpPr>
          <p:cNvPr id="494" name="Google Shape;494;p4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495" name="Google Shape;495;p45"/>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NFTs are powered by smart contracts, which handle the transferability and verify the ownership.</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As we have mentioned in previous weeks, a smart contract is the backbone of complete </a:t>
            </a:r>
            <a:r>
              <a:rPr lang="en-US" sz="1600" b="0" i="0" u="none" strike="noStrike" cap="none" err="1">
                <a:solidFill>
                  <a:srgbClr val="53626F"/>
                </a:solidFill>
                <a:latin typeface="Arial"/>
                <a:ea typeface="Arial"/>
                <a:cs typeface="Arial"/>
                <a:sym typeface="Arial"/>
              </a:rPr>
              <a:t>decentralisation</a:t>
            </a:r>
            <a:r>
              <a:rPr lang="en-US" sz="1600" b="0" i="0" u="none" strike="noStrike" cap="none">
                <a:solidFill>
                  <a:srgbClr val="53626F"/>
                </a:solidFill>
                <a:latin typeface="Arial"/>
                <a:ea typeface="Arial"/>
                <a:cs typeface="Arial"/>
                <a:sym typeface="Arial"/>
              </a:rPr>
              <a:t> and it’s a program that runs on a blockchain.</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Ethereum blockchain was the first to use smart contracts.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Stellar network, in order to keep its utterly </a:t>
            </a:r>
            <a:r>
              <a:rPr lang="en-US" sz="1600" b="0" i="0" u="none" strike="noStrike" cap="none" err="1">
                <a:solidFill>
                  <a:srgbClr val="53626F"/>
                </a:solidFill>
                <a:latin typeface="Arial"/>
                <a:ea typeface="Arial"/>
                <a:cs typeface="Arial"/>
                <a:sym typeface="Arial"/>
              </a:rPr>
              <a:t>decentralised</a:t>
            </a:r>
            <a:r>
              <a:rPr lang="en-US" sz="1600" b="0" i="0" u="none" strike="noStrike" cap="none">
                <a:solidFill>
                  <a:srgbClr val="53626F"/>
                </a:solidFill>
                <a:latin typeface="Arial"/>
                <a:ea typeface="Arial"/>
                <a:cs typeface="Arial"/>
                <a:sym typeface="Arial"/>
              </a:rPr>
              <a:t> character, uses its own smart contracts as well: the </a:t>
            </a:r>
            <a:r>
              <a:rPr lang="en-US" sz="1600" b="1" i="0" u="none" strike="noStrike" cap="none">
                <a:solidFill>
                  <a:srgbClr val="53626F"/>
                </a:solidFill>
                <a:latin typeface="Arial"/>
                <a:ea typeface="Arial"/>
                <a:cs typeface="Arial"/>
                <a:sym typeface="Arial"/>
              </a:rPr>
              <a:t>TSS (Turing Signing Servers) </a:t>
            </a:r>
            <a:r>
              <a:rPr lang="en-US" sz="1600" b="0" i="0" u="none" strike="noStrike" cap="none">
                <a:solidFill>
                  <a:srgbClr val="53626F"/>
                </a:solidFill>
                <a:latin typeface="Arial"/>
                <a:ea typeface="Arial"/>
                <a:cs typeface="Arial"/>
                <a:sym typeface="Arial"/>
              </a:rPr>
              <a:t>network, or the </a:t>
            </a:r>
            <a:r>
              <a:rPr lang="en-US" sz="1600" b="1" i="0" u="none" strike="noStrike" cap="none">
                <a:solidFill>
                  <a:srgbClr val="53626F"/>
                </a:solidFill>
                <a:latin typeface="Arial"/>
                <a:ea typeface="Arial"/>
                <a:cs typeface="Arial"/>
                <a:sym typeface="Arial"/>
              </a:rPr>
              <a:t>“turrets”</a:t>
            </a:r>
            <a:r>
              <a:rPr lang="en-US" sz="1600" b="0" i="0" u="none" strike="noStrike" cap="none">
                <a:solidFill>
                  <a:srgbClr val="53626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Stellar Turrets are </a:t>
            </a:r>
            <a:endParaRPr sz="1400" b="0" i="0" u="none" strike="noStrike" cap="none">
              <a:solidFill>
                <a:srgbClr val="000000"/>
              </a:solidFill>
              <a:latin typeface="Arial"/>
              <a:ea typeface="Arial"/>
              <a:cs typeface="Arial"/>
              <a:sym typeface="Arial"/>
            </a:endParaRPr>
          </a:p>
          <a:p>
            <a:pPr marL="457200" marR="0" lvl="1" indent="0" algn="ctr" rtl="0">
              <a:lnSpc>
                <a:spcPct val="90000"/>
              </a:lnSpc>
              <a:spcBef>
                <a:spcPts val="500"/>
              </a:spcBef>
              <a:spcAft>
                <a:spcPts val="0"/>
              </a:spcAft>
              <a:buClr>
                <a:srgbClr val="C00000"/>
              </a:buClr>
              <a:buSzPts val="1400"/>
              <a:buFont typeface="Arial"/>
              <a:buNone/>
            </a:pPr>
            <a:r>
              <a:rPr lang="en-US" sz="1400" b="0" i="0" u="none" strike="noStrike" cap="none">
                <a:solidFill>
                  <a:srgbClr val="53626F"/>
                </a:solidFill>
                <a:latin typeface="Arial"/>
                <a:ea typeface="Arial"/>
                <a:cs typeface="Arial"/>
                <a:sym typeface="Arial"/>
              </a:rPr>
              <a:t>	</a:t>
            </a:r>
            <a:r>
              <a:rPr lang="en-US" sz="1600" b="0" i="1" u="sng" strike="noStrike" cap="none">
                <a:solidFill>
                  <a:srgbClr val="53626F"/>
                </a:solidFill>
                <a:latin typeface="Arial"/>
                <a:ea typeface="Arial"/>
                <a:cs typeface="Arial"/>
                <a:sym typeface="Arial"/>
                <a:hlinkClick r:id="rId3">
                  <a:extLst>
                    <a:ext uri="{A12FA001-AC4F-418D-AE19-62706E023703}">
                      <ahyp:hlinkClr xmlns:ahyp="http://schemas.microsoft.com/office/drawing/2018/hyperlinkcolor" val="tx"/>
                    </a:ext>
                  </a:extLst>
                </a:hlinkClick>
              </a:rPr>
              <a:t>“A decentralized, smart contract protocol for the secure, cost-effective creation and signing of Stellar transactions”.</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Basically, they introduce a new way for applications to create </a:t>
            </a:r>
            <a:r>
              <a:rPr lang="en-US" sz="1600" b="0" i="0" u="none" strike="noStrike" cap="none" err="1">
                <a:solidFill>
                  <a:srgbClr val="53626F"/>
                </a:solidFill>
                <a:latin typeface="Arial"/>
                <a:ea typeface="Arial"/>
                <a:cs typeface="Arial"/>
                <a:sym typeface="Arial"/>
              </a:rPr>
              <a:t>decentralised</a:t>
            </a:r>
            <a:r>
              <a:rPr lang="en-US" sz="1600" b="0" i="0" u="none" strike="noStrike" cap="none">
                <a:solidFill>
                  <a:srgbClr val="53626F"/>
                </a:solidFill>
                <a:latin typeface="Arial"/>
                <a:ea typeface="Arial"/>
                <a:cs typeface="Arial"/>
                <a:sym typeface="Arial"/>
              </a:rPr>
              <a:t>, permissionless applications on the Stellar blockchain, by adding a </a:t>
            </a:r>
            <a:r>
              <a:rPr lang="en-US" sz="1600" b="0" i="0" u="sng" strike="noStrike" cap="none">
                <a:solidFill>
                  <a:srgbClr val="53626F"/>
                </a:solidFill>
                <a:latin typeface="Arial"/>
                <a:ea typeface="Arial"/>
                <a:cs typeface="Arial"/>
                <a:sym typeface="Arial"/>
                <a:hlinkClick r:id="rId3">
                  <a:extLst>
                    <a:ext uri="{A12FA001-AC4F-418D-AE19-62706E023703}">
                      <ahyp:hlinkClr xmlns:ahyp="http://schemas.microsoft.com/office/drawing/2018/hyperlinkcolor" val="tx"/>
                    </a:ext>
                  </a:extLst>
                </a:hlinkClick>
              </a:rPr>
              <a:t>layer 2 solution</a:t>
            </a:r>
            <a:r>
              <a:rPr lang="en-US" sz="1600" b="0" i="0" u="none" strike="noStrike" cap="none">
                <a:solidFill>
                  <a:srgbClr val="53626F"/>
                </a:solidFill>
                <a:latin typeface="Arial"/>
                <a:ea typeface="Arial"/>
                <a:cs typeface="Arial"/>
                <a:sym typeface="Arial"/>
              </a:rPr>
              <a:t> for </a:t>
            </a:r>
            <a:r>
              <a:rPr lang="en-US" sz="1600" b="0" i="0" u="none" strike="noStrike" cap="none" err="1">
                <a:solidFill>
                  <a:srgbClr val="53626F"/>
                </a:solidFill>
                <a:latin typeface="Arial"/>
                <a:ea typeface="Arial"/>
                <a:cs typeface="Arial"/>
                <a:sym typeface="Arial"/>
              </a:rPr>
              <a:t>decentralising</a:t>
            </a:r>
            <a:r>
              <a:rPr lang="en-US" sz="1600" b="0" i="0" u="none" strike="noStrike" cap="none">
                <a:solidFill>
                  <a:srgbClr val="53626F"/>
                </a:solidFill>
                <a:latin typeface="Arial"/>
                <a:ea typeface="Arial"/>
                <a:cs typeface="Arial"/>
                <a:sym typeface="Arial"/>
              </a:rPr>
              <a:t> </a:t>
            </a:r>
            <a:r>
              <a:rPr lang="en-US" sz="1600">
                <a:solidFill>
                  <a:srgbClr val="53626F"/>
                </a:solidFill>
              </a:rPr>
              <a:t>T</a:t>
            </a:r>
            <a:r>
              <a:rPr lang="en-US" sz="1600" b="0" i="0" u="none" strike="noStrike" cap="none">
                <a:solidFill>
                  <a:srgbClr val="53626F"/>
                </a:solidFill>
                <a:latin typeface="Arial"/>
                <a:ea typeface="Arial"/>
                <a:cs typeface="Arial"/>
                <a:sym typeface="Arial"/>
              </a:rPr>
              <a:t>uring complete smart contracting for Stellar transactions as well as adding a permissionless system for users to run smart contracts on.</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What’s important to mention here, is that the smart contracts build and sign transactions, always in accordance with uploaded smart contract specifications at a user's request.</a:t>
            </a:r>
            <a:endParaRPr sz="1400" b="0" i="0" u="none" strike="noStrike" cap="none">
              <a:solidFill>
                <a:srgbClr val="000000"/>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53626F"/>
              </a:solidFill>
              <a:latin typeface="Arial"/>
              <a:ea typeface="Arial"/>
              <a:cs typeface="Arial"/>
              <a:sym typeface="Arial"/>
            </a:endParaRPr>
          </a:p>
        </p:txBody>
      </p:sp>
      <p:sp>
        <p:nvSpPr>
          <p:cNvPr id="496" name="Google Shape;496;p45"/>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do NFTs and Smart Contracts on Stellar look like?</a:t>
            </a:r>
            <a:endParaRPr sz="1400" b="0" i="0" u="none" strike="noStrike" cap="none">
              <a:solidFill>
                <a:srgbClr val="53626F"/>
              </a:solidFill>
              <a:latin typeface="Arial"/>
              <a:ea typeface="Arial"/>
              <a:cs typeface="Arial"/>
              <a:sym typeface="Arial"/>
            </a:endParaRPr>
          </a:p>
        </p:txBody>
      </p:sp>
      <p:sp>
        <p:nvSpPr>
          <p:cNvPr id="497" name="Google Shape;497;p45"/>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15</a:t>
            </a:fld>
            <a:endParaRPr sz="1200" b="0" i="0" u="none" strike="noStrike" cap="none">
              <a:solidFill>
                <a:srgbClr val="FFFFFF"/>
              </a:solidFill>
              <a:latin typeface="Arial"/>
              <a:ea typeface="Arial"/>
              <a:cs typeface="Arial"/>
              <a:sym typeface="Arial"/>
            </a:endParaRPr>
          </a:p>
        </p:txBody>
      </p:sp>
      <p:sp>
        <p:nvSpPr>
          <p:cNvPr id="505" name="Google Shape;505;p4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506" name="Google Shape;506;p44"/>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One more important feature that </a:t>
            </a:r>
            <a:r>
              <a:rPr lang="en-US" sz="1600" u="sng">
                <a:solidFill>
                  <a:schemeClr val="hlink"/>
                </a:solidFill>
                <a:hlinkClick r:id="rId3"/>
              </a:rPr>
              <a:t>Litemint.com</a:t>
            </a:r>
            <a:r>
              <a:rPr lang="en-US" sz="1600">
                <a:solidFill>
                  <a:srgbClr val="53626F"/>
                </a:solidFill>
              </a:rPr>
              <a:t> </a:t>
            </a:r>
            <a:r>
              <a:rPr lang="en-US" sz="1600" b="0" i="0" u="none" strike="noStrike" cap="none">
                <a:solidFill>
                  <a:srgbClr val="53626F"/>
                </a:solidFill>
                <a:latin typeface="Arial"/>
                <a:ea typeface="Arial"/>
                <a:cs typeface="Arial"/>
                <a:sym typeface="Arial"/>
              </a:rPr>
              <a:t>excels at, compared to the other blockchains (especially Bitcoin and Ethereum), and thanks to the Stellar network, is that it is more energy efficient and sustainable.</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Although, we </a:t>
            </a:r>
            <a:r>
              <a:rPr lang="en-US" sz="1600" b="0" i="0" u="none" strike="noStrike" cap="none" err="1">
                <a:solidFill>
                  <a:srgbClr val="53626F"/>
                </a:solidFill>
                <a:latin typeface="Arial"/>
                <a:ea typeface="Arial"/>
                <a:cs typeface="Arial"/>
                <a:sym typeface="Arial"/>
              </a:rPr>
              <a:t>recognise</a:t>
            </a:r>
            <a:r>
              <a:rPr lang="en-US" sz="1600" b="0" i="0" u="none" strike="noStrike" cap="none">
                <a:solidFill>
                  <a:srgbClr val="53626F"/>
                </a:solidFill>
                <a:latin typeface="Arial"/>
                <a:ea typeface="Arial"/>
                <a:cs typeface="Arial"/>
                <a:sym typeface="Arial"/>
              </a:rPr>
              <a:t> that this is an important advantage of the Stellar network and the </a:t>
            </a:r>
            <a:r>
              <a:rPr lang="en-US" sz="1600" u="sng">
                <a:solidFill>
                  <a:schemeClr val="hlink"/>
                </a:solidFill>
                <a:hlinkClick r:id="rId3"/>
              </a:rPr>
              <a:t>Litemint.com</a:t>
            </a:r>
            <a:r>
              <a:rPr lang="en-US" sz="1600">
                <a:solidFill>
                  <a:srgbClr val="53626F"/>
                </a:solidFill>
              </a:rPr>
              <a:t> </a:t>
            </a:r>
            <a:r>
              <a:rPr lang="en-US" sz="1600" b="0" i="0" u="none" strike="noStrike" cap="none">
                <a:solidFill>
                  <a:srgbClr val="53626F"/>
                </a:solidFill>
                <a:latin typeface="Arial"/>
                <a:ea typeface="Arial"/>
                <a:cs typeface="Arial"/>
                <a:sym typeface="Arial"/>
              </a:rPr>
              <a:t>marketplace, against other blockchains, the essence of this feature is best understood if we think of it the long-run, because:</a:t>
            </a:r>
            <a:endParaRPr sz="1400" b="0" i="0" u="none" strike="noStrike" cap="none">
              <a:solidFill>
                <a:srgbClr val="000000"/>
              </a:solidFill>
              <a:latin typeface="Arial"/>
              <a:ea typeface="Arial"/>
              <a:cs typeface="Arial"/>
              <a:sym typeface="Arial"/>
            </a:endParaRPr>
          </a:p>
          <a:p>
            <a:pPr marL="457200" marR="0" lvl="1" indent="0" algn="just" rtl="0">
              <a:lnSpc>
                <a:spcPct val="90000"/>
              </a:lnSpc>
              <a:spcBef>
                <a:spcPts val="500"/>
              </a:spcBef>
              <a:spcAft>
                <a:spcPts val="0"/>
              </a:spcAft>
              <a:buClr>
                <a:srgbClr val="C00000"/>
              </a:buClr>
              <a:buSzPts val="1400"/>
              <a:buFont typeface="Arial"/>
              <a:buNone/>
            </a:pPr>
            <a:r>
              <a:rPr lang="en-US" sz="1400" b="0" i="1" u="none" strike="noStrike" cap="none">
                <a:solidFill>
                  <a:srgbClr val="53626F"/>
                </a:solidFill>
                <a:latin typeface="Arial"/>
                <a:ea typeface="Arial"/>
                <a:cs typeface="Arial"/>
                <a:sym typeface="Arial"/>
              </a:rPr>
              <a:t>	</a:t>
            </a:r>
            <a:r>
              <a:rPr lang="en-US" sz="1400" b="0" i="1" u="sng" strike="noStrike" cap="none">
                <a:solidFill>
                  <a:srgbClr val="53626F"/>
                </a:solidFill>
                <a:latin typeface="Arial"/>
                <a:ea typeface="Arial"/>
                <a:cs typeface="Arial"/>
                <a:sym typeface="Arial"/>
                <a:hlinkClick r:id="rId4">
                  <a:extLst>
                    <a:ext uri="{A12FA001-AC4F-418D-AE19-62706E023703}">
                      <ahyp:hlinkClr xmlns:ahyp="http://schemas.microsoft.com/office/drawing/2018/hyperlinkcolor" val="tx"/>
                    </a:ext>
                  </a:extLst>
                </a:hlinkClick>
              </a:rPr>
              <a:t>“If blockchain technologies move forward as an integral part of the global economy, both in finance and art,</a:t>
            </a:r>
            <a:endParaRPr sz="1400" b="0" i="1" u="none" strike="noStrike" cap="none">
              <a:solidFill>
                <a:srgbClr val="53626F"/>
              </a:solidFill>
              <a:latin typeface="Arial"/>
              <a:ea typeface="Arial"/>
              <a:cs typeface="Arial"/>
              <a:sym typeface="Arial"/>
            </a:endParaRPr>
          </a:p>
          <a:p>
            <a:pPr marL="457200" marR="0" lvl="1" indent="0" algn="just" rtl="0">
              <a:lnSpc>
                <a:spcPct val="90000"/>
              </a:lnSpc>
              <a:spcBef>
                <a:spcPts val="500"/>
              </a:spcBef>
              <a:spcAft>
                <a:spcPts val="0"/>
              </a:spcAft>
              <a:buClr>
                <a:srgbClr val="C00000"/>
              </a:buClr>
              <a:buSzPts val="1400"/>
              <a:buFont typeface="Arial"/>
              <a:buNone/>
            </a:pPr>
            <a:r>
              <a:rPr lang="en-US" sz="1400" b="0" i="1" u="none" strike="noStrike" cap="none">
                <a:solidFill>
                  <a:srgbClr val="53626F"/>
                </a:solidFill>
                <a:latin typeface="Arial"/>
                <a:ea typeface="Arial"/>
                <a:cs typeface="Arial"/>
                <a:sym typeface="Arial"/>
              </a:rPr>
              <a:t>				</a:t>
            </a:r>
            <a:r>
              <a:rPr lang="en-US" sz="1400" b="0" i="1" u="sng" strike="noStrike" cap="none">
                <a:solidFill>
                  <a:srgbClr val="53626F"/>
                </a:solidFill>
                <a:latin typeface="Arial"/>
                <a:ea typeface="Arial"/>
                <a:cs typeface="Arial"/>
                <a:sym typeface="Arial"/>
                <a:hlinkClick r:id="rId4">
                  <a:extLst>
                    <a:ext uri="{A12FA001-AC4F-418D-AE19-62706E023703}">
                      <ahyp:hlinkClr xmlns:ahyp="http://schemas.microsoft.com/office/drawing/2018/hyperlinkcolor" val="tx"/>
                    </a:ext>
                  </a:extLst>
                </a:hlinkClick>
              </a:rPr>
              <a:t>they must be environmentally responsible.”</a:t>
            </a:r>
            <a:endParaRPr sz="1400" b="0" i="1"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You can find the source code of the </a:t>
            </a:r>
            <a:r>
              <a:rPr lang="en-US" sz="1600" b="0" i="0" u="none" strike="noStrike" cap="none" err="1">
                <a:solidFill>
                  <a:srgbClr val="53626F"/>
                </a:solidFill>
                <a:latin typeface="Arial"/>
                <a:ea typeface="Arial"/>
                <a:cs typeface="Arial"/>
                <a:sym typeface="Arial"/>
              </a:rPr>
              <a:t>Litemint</a:t>
            </a:r>
            <a:r>
              <a:rPr lang="en-US" sz="1600" b="0" i="0" u="none" strike="noStrike" cap="none">
                <a:solidFill>
                  <a:srgbClr val="53626F"/>
                </a:solidFill>
                <a:latin typeface="Arial"/>
                <a:ea typeface="Arial"/>
                <a:cs typeface="Arial"/>
                <a:sym typeface="Arial"/>
              </a:rPr>
              <a:t> marketplace </a:t>
            </a:r>
            <a:r>
              <a:rPr lang="en-US" sz="1600" b="0" i="0" u="sng" strike="noStrike" cap="none">
                <a:solidFill>
                  <a:srgbClr val="53626F"/>
                </a:solidFill>
                <a:latin typeface="Arial"/>
                <a:ea typeface="Arial"/>
                <a:cs typeface="Arial"/>
                <a:sym typeface="Arial"/>
                <a:hlinkClick r:id="rId5">
                  <a:extLst>
                    <a:ext uri="{A12FA001-AC4F-418D-AE19-62706E023703}">
                      <ahyp:hlinkClr xmlns:ahyp="http://schemas.microsoft.com/office/drawing/2018/hyperlinkcolor" val="tx"/>
                    </a:ext>
                  </a:extLst>
                </a:hlinkClick>
              </a:rPr>
              <a:t>here</a:t>
            </a:r>
            <a:r>
              <a:rPr lang="en-US" sz="1600" b="0" i="0" u="none" strike="noStrike" cap="none">
                <a:solidFill>
                  <a:srgbClr val="53626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Additionally, </a:t>
            </a:r>
            <a:r>
              <a:rPr lang="en-US" sz="1600" u="sng">
                <a:solidFill>
                  <a:schemeClr val="hlink"/>
                </a:solidFill>
                <a:hlinkClick r:id="rId3"/>
              </a:rPr>
              <a:t>Litemint.com</a:t>
            </a:r>
            <a:r>
              <a:rPr lang="en-US" sz="1600">
                <a:solidFill>
                  <a:srgbClr val="53626F"/>
                </a:solidFill>
              </a:rPr>
              <a:t> </a:t>
            </a:r>
            <a:r>
              <a:rPr lang="en-US" sz="1600" b="0" i="0" u="none" strike="noStrike" cap="none">
                <a:solidFill>
                  <a:srgbClr val="53626F"/>
                </a:solidFill>
                <a:latin typeface="Arial"/>
                <a:ea typeface="Arial"/>
                <a:cs typeface="Arial"/>
                <a:sym typeface="Arial"/>
              </a:rPr>
              <a:t>has established the </a:t>
            </a:r>
            <a:r>
              <a:rPr lang="en-US" sz="1600" b="0" i="0" u="sng" strike="noStrike" cap="none" err="1">
                <a:solidFill>
                  <a:srgbClr val="53626F"/>
                </a:solidFill>
                <a:latin typeface="Arial"/>
                <a:ea typeface="Arial"/>
                <a:cs typeface="Arial"/>
                <a:sym typeface="Arial"/>
                <a:hlinkClick r:id="rId6">
                  <a:extLst>
                    <a:ext uri="{A12FA001-AC4F-418D-AE19-62706E023703}">
                      <ahyp:hlinkClr xmlns:ahyp="http://schemas.microsoft.com/office/drawing/2018/hyperlinkcolor" val="tx"/>
                    </a:ext>
                  </a:extLst>
                </a:hlinkClick>
              </a:rPr>
              <a:t>Litemint</a:t>
            </a:r>
            <a:r>
              <a:rPr lang="en-US" sz="1600" b="0" i="0" u="sng" strike="noStrike" cap="none">
                <a:solidFill>
                  <a:srgbClr val="53626F"/>
                </a:solidFill>
                <a:latin typeface="Arial"/>
                <a:ea typeface="Arial"/>
                <a:cs typeface="Arial"/>
                <a:sym typeface="Arial"/>
                <a:hlinkClick r:id="rId6">
                  <a:extLst>
                    <a:ext uri="{A12FA001-AC4F-418D-AE19-62706E023703}">
                      <ahyp:hlinkClr xmlns:ahyp="http://schemas.microsoft.com/office/drawing/2018/hyperlinkcolor" val="tx"/>
                    </a:ext>
                  </a:extLst>
                </a:hlinkClick>
              </a:rPr>
              <a:t> Blog</a:t>
            </a:r>
            <a:r>
              <a:rPr lang="en-US" sz="1600" b="0" i="0" u="none" strike="noStrike" cap="none">
                <a:solidFill>
                  <a:srgbClr val="53626F"/>
                </a:solidFill>
                <a:latin typeface="Arial"/>
                <a:ea typeface="Arial"/>
                <a:cs typeface="Arial"/>
                <a:sym typeface="Arial"/>
              </a:rPr>
              <a:t>, where it accommodates discussions about </a:t>
            </a:r>
            <a:r>
              <a:rPr lang="en-US" sz="1600" b="0" i="0" u="none" strike="noStrike" cap="none" err="1">
                <a:solidFill>
                  <a:srgbClr val="53626F"/>
                </a:solidFill>
                <a:latin typeface="Arial"/>
                <a:ea typeface="Arial"/>
                <a:cs typeface="Arial"/>
                <a:sym typeface="Arial"/>
              </a:rPr>
              <a:t>Litemint</a:t>
            </a:r>
            <a:r>
              <a:rPr lang="en-US" sz="1600" b="0" i="0" u="none" strike="noStrike" cap="none">
                <a:solidFill>
                  <a:srgbClr val="53626F"/>
                </a:solidFill>
                <a:latin typeface="Arial"/>
                <a:ea typeface="Arial"/>
                <a:cs typeface="Arial"/>
                <a:sym typeface="Arial"/>
              </a:rPr>
              <a:t> and tackles problems reported to the blog or any other source (e.g., Reddit).</a:t>
            </a:r>
            <a:endParaRPr sz="14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u="sng">
                <a:solidFill>
                  <a:schemeClr val="hlink"/>
                </a:solidFill>
                <a:hlinkClick r:id="rId3"/>
              </a:rPr>
              <a:t>Litemint.com</a:t>
            </a:r>
            <a:r>
              <a:rPr lang="en-US" sz="1600">
                <a:solidFill>
                  <a:srgbClr val="53626F"/>
                </a:solidFill>
              </a:rPr>
              <a:t> </a:t>
            </a:r>
            <a:r>
              <a:rPr lang="en-US" sz="1600" b="0" i="0" u="none" strike="noStrike" cap="none">
                <a:solidFill>
                  <a:srgbClr val="53626F"/>
                </a:solidFill>
                <a:latin typeface="Arial"/>
                <a:ea typeface="Arial"/>
                <a:cs typeface="Arial"/>
                <a:sym typeface="Arial"/>
              </a:rPr>
              <a:t>offers a huge variety of video, audio and gaming NFTs.</a:t>
            </a:r>
            <a:endParaRPr sz="1400" b="0" i="0" u="none" strike="noStrike" cap="none">
              <a:solidFill>
                <a:srgbClr val="53626F"/>
              </a:solidFill>
              <a:latin typeface="Arial"/>
              <a:ea typeface="Arial"/>
              <a:cs typeface="Arial"/>
              <a:sym typeface="Arial"/>
            </a:endParaRPr>
          </a:p>
        </p:txBody>
      </p:sp>
      <p:sp>
        <p:nvSpPr>
          <p:cNvPr id="507" name="Google Shape;507;p44"/>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rgbClr val="53626F"/>
                </a:solidFill>
                <a:latin typeface="Arial"/>
                <a:ea typeface="Arial"/>
                <a:cs typeface="Arial"/>
                <a:sym typeface="Arial"/>
              </a:rPr>
              <a:t>What is the marketplace Litemint?</a:t>
            </a:r>
            <a:endParaRPr sz="1400" b="0" i="0" u="none" strike="noStrike" cap="none">
              <a:solidFill>
                <a:srgbClr val="53626F"/>
              </a:solidFill>
              <a:latin typeface="Arial"/>
              <a:ea typeface="Arial"/>
              <a:cs typeface="Arial"/>
              <a:sym typeface="Arial"/>
            </a:endParaRPr>
          </a:p>
        </p:txBody>
      </p:sp>
      <p:sp>
        <p:nvSpPr>
          <p:cNvPr id="508" name="Google Shape;508;p44"/>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16</a:t>
            </a:fld>
            <a:endParaRPr sz="1200" b="0" i="0" u="none" strike="noStrike" cap="none">
              <a:solidFill>
                <a:srgbClr val="FFFFFF"/>
              </a:solidFill>
              <a:latin typeface="Arial"/>
              <a:ea typeface="Arial"/>
              <a:cs typeface="Arial"/>
              <a:sym typeface="Arial"/>
            </a:endParaRPr>
          </a:p>
        </p:txBody>
      </p:sp>
      <p:sp>
        <p:nvSpPr>
          <p:cNvPr id="516" name="Google Shape;516;p46"/>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517" name="Google Shape;517;p46"/>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In order to enforce its presence in the NFT marketplace scene, Stellar has launched the </a:t>
            </a:r>
            <a:r>
              <a:rPr lang="en-US" sz="1600" b="0" i="0" u="sng" strike="noStrike" cap="none" err="1">
                <a:solidFill>
                  <a:srgbClr val="53565A"/>
                </a:solidFill>
                <a:latin typeface="Arial"/>
                <a:ea typeface="Arial"/>
                <a:cs typeface="Arial"/>
                <a:sym typeface="Arial"/>
                <a:hlinkClick r:id="rId3">
                  <a:extLst>
                    <a:ext uri="{A12FA001-AC4F-418D-AE19-62706E023703}">
                      <ahyp:hlinkClr xmlns:ahyp="http://schemas.microsoft.com/office/drawing/2018/hyperlinkcolor" val="tx"/>
                    </a:ext>
                  </a:extLst>
                </a:hlinkClick>
              </a:rPr>
              <a:t>SmartNFTs</a:t>
            </a:r>
            <a:r>
              <a:rPr lang="en-US" sz="1600" b="0" i="0" u="sng" strike="noStrike" cap="none">
                <a:solidFill>
                  <a:srgbClr val="53565A"/>
                </a:solidFill>
                <a:latin typeface="Arial"/>
                <a:ea typeface="Arial"/>
                <a:cs typeface="Arial"/>
                <a:sym typeface="Arial"/>
                <a:hlinkClick r:id="rId3">
                  <a:extLst>
                    <a:ext uri="{A12FA001-AC4F-418D-AE19-62706E023703}">
                      <ahyp:hlinkClr xmlns:ahyp="http://schemas.microsoft.com/office/drawing/2018/hyperlinkcolor" val="tx"/>
                    </a:ext>
                  </a:extLst>
                </a:hlinkClick>
              </a:rPr>
              <a:t> drop</a:t>
            </a:r>
            <a:r>
              <a:rPr lang="en-US" sz="1600" b="0" i="0" u="none" strike="noStrike" cap="none">
                <a:solidFill>
                  <a:srgbClr val="53565A"/>
                </a:solidFill>
                <a:latin typeface="Arial"/>
                <a:ea typeface="Arial"/>
                <a:cs typeface="Arial"/>
                <a:sym typeface="Arial"/>
              </a:rPr>
              <a:t>.</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The </a:t>
            </a:r>
            <a:r>
              <a:rPr lang="en-US" sz="1600" b="0" i="0" u="none" strike="noStrike" cap="none" err="1">
                <a:solidFill>
                  <a:srgbClr val="53565A"/>
                </a:solidFill>
                <a:latin typeface="Arial"/>
                <a:ea typeface="Arial"/>
                <a:cs typeface="Arial"/>
                <a:sym typeface="Arial"/>
              </a:rPr>
              <a:t>SmartNFTs</a:t>
            </a:r>
            <a:r>
              <a:rPr lang="en-US" sz="1600" b="0" i="0" u="none" strike="noStrike" cap="none">
                <a:solidFill>
                  <a:srgbClr val="53565A"/>
                </a:solidFill>
                <a:latin typeface="Arial"/>
                <a:ea typeface="Arial"/>
                <a:cs typeface="Arial"/>
                <a:sym typeface="Arial"/>
              </a:rPr>
              <a:t> initiative aims to explore interesting payment mechanics on the </a:t>
            </a:r>
            <a:r>
              <a:rPr lang="en-US" sz="1600" b="0" i="0" u="none" strike="noStrike" cap="none" err="1">
                <a:solidFill>
                  <a:srgbClr val="53565A"/>
                </a:solidFill>
                <a:latin typeface="Arial"/>
                <a:ea typeface="Arial"/>
                <a:cs typeface="Arial"/>
                <a:sym typeface="Arial"/>
              </a:rPr>
              <a:t>decentralised</a:t>
            </a:r>
            <a:r>
              <a:rPr lang="en-US" sz="1600" b="0" i="0" u="none" strike="noStrike" cap="none">
                <a:solidFill>
                  <a:srgbClr val="53565A"/>
                </a:solidFill>
                <a:latin typeface="Arial"/>
                <a:ea typeface="Arial"/>
                <a:cs typeface="Arial"/>
                <a:sym typeface="Arial"/>
              </a:rPr>
              <a:t> layer 2 smart contract protocol, Stellar Turrets.</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In order to do so, the drop consists of three (3) NFTs artworks so far, where each one is accompanied by a challenge/ experimental game.</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SmartNFT00 is called ‘Escalated Royalties</a:t>
            </a:r>
            <a:r>
              <a:rPr lang="en-US" sz="1600">
                <a:solidFill>
                  <a:srgbClr val="53565A"/>
                </a:solidFill>
              </a:rPr>
              <a:t>’</a:t>
            </a:r>
            <a:r>
              <a:rPr lang="en-US" sz="1600" b="0" i="0" u="none" strike="noStrike" cap="none">
                <a:solidFill>
                  <a:srgbClr val="53565A"/>
                </a:solidFill>
                <a:latin typeface="Arial"/>
                <a:ea typeface="Arial"/>
                <a:cs typeface="Arial"/>
                <a:sym typeface="Arial"/>
              </a:rPr>
              <a:t>. The idea is to create an NFT, where its value increases over time. If the NFT is sold, the previous owner does not receive the full amount of the sale price; instead, an algorithm pays every previous owner proportionally.</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SmartNFT01 ‘The Dig’ consists of three unique phases: dig, mint and issue. All the NFTs from this batch are sequentially dependent and in the same smart contract. For the mint of the final form, all the 40 x 40 =1600 individual pixels have to be </a:t>
            </a:r>
            <a:r>
              <a:rPr lang="en-US" sz="1600" b="0" i="0" u="none" strike="noStrike" cap="none" err="1">
                <a:solidFill>
                  <a:srgbClr val="53565A"/>
                </a:solidFill>
                <a:latin typeface="Arial"/>
                <a:ea typeface="Arial"/>
                <a:cs typeface="Arial"/>
                <a:sym typeface="Arial"/>
              </a:rPr>
              <a:t>digged</a:t>
            </a:r>
            <a:r>
              <a:rPr lang="en-US" sz="1600" b="0" i="0" u="none" strike="noStrike" cap="none">
                <a:solidFill>
                  <a:srgbClr val="53565A"/>
                </a:solidFill>
                <a:latin typeface="Arial"/>
                <a:ea typeface="Arial"/>
                <a:cs typeface="Arial"/>
                <a:sym typeface="Arial"/>
              </a:rPr>
              <a:t> to mint the final NFT. You can buy a minimum of 10 pixels for 10 XLM (1600/10 = 160) and a maximum of 20 pixels (1600/20 = 80) for 200 XLM. This results in a SmartNFT01 supply from 80 to 160 </a:t>
            </a:r>
            <a:r>
              <a:rPr lang="en-US" sz="1600" b="0" i="0" u="none" strike="noStrike" cap="none" err="1">
                <a:solidFill>
                  <a:srgbClr val="53565A"/>
                </a:solidFill>
                <a:latin typeface="Arial"/>
                <a:ea typeface="Arial"/>
                <a:cs typeface="Arial"/>
                <a:sym typeface="Arial"/>
              </a:rPr>
              <a:t>SmartNFTs</a:t>
            </a:r>
            <a:r>
              <a:rPr lang="en-US" sz="1600" b="0" i="0" u="none" strike="noStrike" cap="none">
                <a:solidFill>
                  <a:srgbClr val="53565A"/>
                </a:solidFill>
                <a:latin typeface="Arial"/>
                <a:ea typeface="Arial"/>
                <a:cs typeface="Arial"/>
                <a:sym typeface="Arial"/>
              </a:rPr>
              <a:t>. Dig all the pixels and mint the final SmartNFT01. Once you </a:t>
            </a:r>
            <a:r>
              <a:rPr lang="en-US" sz="1600" b="0" i="0" u="none" strike="noStrike" cap="none" err="1">
                <a:solidFill>
                  <a:srgbClr val="53565A"/>
                </a:solidFill>
                <a:latin typeface="Arial"/>
                <a:ea typeface="Arial"/>
                <a:cs typeface="Arial"/>
                <a:sym typeface="Arial"/>
              </a:rPr>
              <a:t>digged</a:t>
            </a:r>
            <a:r>
              <a:rPr lang="en-US" sz="1600" b="0" i="0" u="none" strike="noStrike" cap="none">
                <a:solidFill>
                  <a:srgbClr val="53565A"/>
                </a:solidFill>
                <a:latin typeface="Arial"/>
                <a:ea typeface="Arial"/>
                <a:cs typeface="Arial"/>
                <a:sym typeface="Arial"/>
              </a:rPr>
              <a:t> all the </a:t>
            </a:r>
            <a:r>
              <a:rPr lang="en-US" sz="1600" b="0" i="0" u="none" strike="noStrike" cap="none" err="1">
                <a:solidFill>
                  <a:srgbClr val="53565A"/>
                </a:solidFill>
                <a:latin typeface="Arial"/>
                <a:ea typeface="Arial"/>
                <a:cs typeface="Arial"/>
                <a:sym typeface="Arial"/>
              </a:rPr>
              <a:t>SmartPlotNFT</a:t>
            </a:r>
            <a:r>
              <a:rPr lang="en-US" sz="1600" b="0" i="0" u="none" strike="noStrike" cap="none">
                <a:solidFill>
                  <a:srgbClr val="53565A"/>
                </a:solidFill>
                <a:latin typeface="Arial"/>
                <a:ea typeface="Arial"/>
                <a:cs typeface="Arial"/>
                <a:sym typeface="Arial"/>
              </a:rPr>
              <a:t> and SmartNFT01 you will be able to sell, trade, swap and burn at any </a:t>
            </a:r>
            <a:r>
              <a:rPr lang="en-US" sz="1600" b="0" i="0" u="none" strike="noStrike" cap="none" err="1">
                <a:solidFill>
                  <a:srgbClr val="53565A"/>
                </a:solidFill>
                <a:latin typeface="Arial"/>
                <a:ea typeface="Arial"/>
                <a:cs typeface="Arial"/>
                <a:sym typeface="Arial"/>
              </a:rPr>
              <a:t>StellarDEX</a:t>
            </a:r>
            <a:r>
              <a:rPr lang="en-US" sz="1600" b="0" i="0" u="none" strike="noStrike" cap="none">
                <a:solidFill>
                  <a:srgbClr val="53565A"/>
                </a:solidFill>
                <a:latin typeface="Arial"/>
                <a:ea typeface="Arial"/>
                <a:cs typeface="Arial"/>
                <a:sym typeface="Arial"/>
              </a:rPr>
              <a:t>.</a:t>
            </a:r>
            <a:endParaRPr sz="1400" b="0" i="0" u="none" strike="noStrike" cap="none">
              <a:solidFill>
                <a:srgbClr val="53565A"/>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600"/>
              <a:buFont typeface="Arial"/>
              <a:buNone/>
            </a:pPr>
            <a:endParaRPr sz="1600" b="0" i="0" u="none" strike="noStrike" cap="none">
              <a:solidFill>
                <a:srgbClr val="53565A"/>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53565A"/>
              </a:solidFill>
              <a:latin typeface="Arial"/>
              <a:ea typeface="Arial"/>
              <a:cs typeface="Arial"/>
              <a:sym typeface="Arial"/>
            </a:endParaRPr>
          </a:p>
        </p:txBody>
      </p:sp>
      <p:sp>
        <p:nvSpPr>
          <p:cNvPr id="518" name="Google Shape;518;p46"/>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565A"/>
                </a:solidFill>
                <a:latin typeface="Arial"/>
                <a:ea typeface="Arial"/>
                <a:cs typeface="Arial"/>
                <a:sym typeface="Arial"/>
              </a:rPr>
              <a:t>What is </a:t>
            </a:r>
            <a:r>
              <a:rPr lang="en-US" sz="2400" b="0" i="0" u="none" strike="noStrike" cap="none">
                <a:solidFill>
                  <a:srgbClr val="53565A"/>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SmartNFTs</a:t>
            </a:r>
            <a:r>
              <a:rPr lang="en-US" sz="2400" b="0" i="0" u="none" strike="noStrike" cap="none">
                <a:solidFill>
                  <a:srgbClr val="53565A"/>
                </a:solidFill>
                <a:latin typeface="Arial"/>
                <a:ea typeface="Arial"/>
                <a:cs typeface="Arial"/>
                <a:sym typeface="Arial"/>
              </a:rPr>
              <a:t> Drop?</a:t>
            </a:r>
            <a:endParaRPr sz="1400" b="0" i="0" u="none" strike="noStrike" cap="none">
              <a:solidFill>
                <a:srgbClr val="53565A"/>
              </a:solidFill>
              <a:latin typeface="Arial"/>
              <a:ea typeface="Arial"/>
              <a:cs typeface="Arial"/>
              <a:sym typeface="Arial"/>
            </a:endParaRPr>
          </a:p>
        </p:txBody>
      </p:sp>
      <p:sp>
        <p:nvSpPr>
          <p:cNvPr id="519" name="Google Shape;519;p46"/>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9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17</a:t>
            </a:fld>
            <a:endParaRPr sz="1200" b="0" i="0" u="none" strike="noStrike" cap="none">
              <a:solidFill>
                <a:srgbClr val="FFFFFF"/>
              </a:solidFill>
              <a:latin typeface="Arial"/>
              <a:ea typeface="Arial"/>
              <a:cs typeface="Arial"/>
              <a:sym typeface="Arial"/>
            </a:endParaRPr>
          </a:p>
        </p:txBody>
      </p:sp>
      <p:sp>
        <p:nvSpPr>
          <p:cNvPr id="527" name="Google Shape;527;p96"/>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528" name="Google Shape;528;p96"/>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SmartNFT02 named </a:t>
            </a:r>
            <a:r>
              <a:rPr lang="en-US" sz="1600">
                <a:solidFill>
                  <a:srgbClr val="53565A"/>
                </a:solidFill>
              </a:rPr>
              <a:t>‘</a:t>
            </a:r>
            <a:r>
              <a:rPr lang="en-US" sz="1600" b="0" i="0" u="none" strike="noStrike" cap="none">
                <a:solidFill>
                  <a:srgbClr val="53565A"/>
                </a:solidFill>
                <a:latin typeface="Arial"/>
                <a:ea typeface="Arial"/>
                <a:cs typeface="Arial"/>
                <a:sym typeface="Arial"/>
              </a:rPr>
              <a:t>White Elephant, Dark Lord’. It‘s always for sale as a 1 of 1 and always for 5 USDC. You can steal the dark lord from other participants’ wallets; therefore you get the reward of other dark thieves. This mechanism has the purpose of avoiding hoarding of art and increasing the demand steadily. The wallet which holds the most Dark Lord thieves on Christmas morning in 2022 will get the final Dark Lord NFT fully unlocked. </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Anyone interested can take on the challenges, which aim to lead to innovative solutions and/or enhancements of the Stellar smart contract protocol.</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At the end of some of the experimental games, the winner can be rewarded with an amount of XLMs.</a:t>
            </a:r>
            <a:endParaRPr sz="1400" b="0" i="0" u="none" strike="noStrike" cap="none">
              <a:solidFill>
                <a:srgbClr val="53565A"/>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If you are interested in participating, or just want to have a look at the challenges, you can find them </a:t>
            </a:r>
            <a:r>
              <a:rPr lang="en-US" sz="1600" b="0" i="0" u="sng" strike="noStrike" cap="none">
                <a:solidFill>
                  <a:srgbClr val="53565A"/>
                </a:solidFill>
                <a:latin typeface="Arial"/>
                <a:ea typeface="Arial"/>
                <a:cs typeface="Arial"/>
                <a:sym typeface="Arial"/>
                <a:hlinkClick r:id="rId3">
                  <a:extLst>
                    <a:ext uri="{A12FA001-AC4F-418D-AE19-62706E023703}">
                      <ahyp:hlinkClr xmlns:ahyp="http://schemas.microsoft.com/office/drawing/2018/hyperlinkcolor" val="tx"/>
                    </a:ext>
                  </a:extLst>
                </a:hlinkClick>
              </a:rPr>
              <a:t>here</a:t>
            </a:r>
            <a:r>
              <a:rPr lang="en-US" sz="1600" b="0" i="0" u="none" strike="noStrike" cap="none">
                <a:solidFill>
                  <a:srgbClr val="53565A"/>
                </a:solidFill>
                <a:latin typeface="Arial"/>
                <a:ea typeface="Arial"/>
                <a:cs typeface="Arial"/>
                <a:sym typeface="Arial"/>
              </a:rPr>
              <a:t>.</a:t>
            </a:r>
            <a:endParaRPr sz="1400" b="0" i="0" u="none" strike="noStrike" cap="none">
              <a:solidFill>
                <a:srgbClr val="53565A"/>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400" b="0" i="0" u="none" strike="noStrike" cap="none">
              <a:solidFill>
                <a:srgbClr val="53565A"/>
              </a:solidFill>
              <a:latin typeface="Arial"/>
              <a:ea typeface="Arial"/>
              <a:cs typeface="Arial"/>
              <a:sym typeface="Arial"/>
            </a:endParaRPr>
          </a:p>
        </p:txBody>
      </p:sp>
      <p:sp>
        <p:nvSpPr>
          <p:cNvPr id="529" name="Google Shape;529;p96"/>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565A"/>
                </a:solidFill>
                <a:latin typeface="Arial"/>
                <a:ea typeface="Arial"/>
                <a:cs typeface="Arial"/>
                <a:sym typeface="Arial"/>
              </a:rPr>
              <a:t>What is SmartNFTs Drop?</a:t>
            </a:r>
            <a:endParaRPr sz="1400" b="0" i="0" u="none" strike="noStrike" cap="none">
              <a:solidFill>
                <a:srgbClr val="53565A"/>
              </a:solidFill>
              <a:latin typeface="Arial"/>
              <a:ea typeface="Arial"/>
              <a:cs typeface="Arial"/>
              <a:sym typeface="Arial"/>
            </a:endParaRPr>
          </a:p>
        </p:txBody>
      </p:sp>
      <p:sp>
        <p:nvSpPr>
          <p:cNvPr id="530" name="Google Shape;530;p96"/>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6"/>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97"/>
          <p:cNvSpPr txBox="1">
            <a:spLocks noGrp="1"/>
          </p:cNvSpPr>
          <p:nvPr>
            <p:ph type="ctrTitle"/>
          </p:nvPr>
        </p:nvSpPr>
        <p:spPr>
          <a:xfrm>
            <a:off x="0" y="2965173"/>
            <a:ext cx="12192000" cy="92765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0"/>
              <a:t>3. What is the Metaverse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7"/>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19</a:t>
            </a:fld>
            <a:endParaRPr sz="1200" b="0" i="0" u="none" strike="noStrike" cap="none">
              <a:solidFill>
                <a:srgbClr val="FFFFFF"/>
              </a:solidFill>
              <a:latin typeface="Arial"/>
              <a:ea typeface="Arial"/>
              <a:cs typeface="Arial"/>
              <a:sym typeface="Arial"/>
            </a:endParaRPr>
          </a:p>
        </p:txBody>
      </p:sp>
      <p:sp>
        <p:nvSpPr>
          <p:cNvPr id="544" name="Google Shape;544;p37"/>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Metaverse</a:t>
            </a:r>
            <a:endParaRPr/>
          </a:p>
        </p:txBody>
      </p:sp>
      <p:sp>
        <p:nvSpPr>
          <p:cNvPr id="545" name="Google Shape;545;p37"/>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C00000"/>
              </a:buClr>
              <a:buSzPts val="1600"/>
              <a:buFont typeface="Arial"/>
              <a:buChar char="•"/>
            </a:pPr>
            <a:r>
              <a:rPr lang="en-US" sz="1600" b="0" i="0" u="none" strike="noStrike" cap="none">
                <a:solidFill>
                  <a:srgbClr val="53565A"/>
                </a:solidFill>
                <a:latin typeface="Arial"/>
                <a:ea typeface="Arial"/>
                <a:cs typeface="Arial"/>
                <a:sym typeface="Arial"/>
              </a:rPr>
              <a:t>Trying to understand today what the Metaverse is, is pretty much like trying to understand what the </a:t>
            </a:r>
            <a:r>
              <a:rPr lang="en-US" sz="1600">
                <a:solidFill>
                  <a:srgbClr val="53565A"/>
                </a:solidFill>
              </a:rPr>
              <a:t>I</a:t>
            </a:r>
            <a:r>
              <a:rPr lang="en-US" sz="1600" b="0" i="0" u="none" strike="noStrike" cap="none">
                <a:solidFill>
                  <a:srgbClr val="53565A"/>
                </a:solidFill>
                <a:latin typeface="Arial"/>
                <a:ea typeface="Arial"/>
                <a:cs typeface="Arial"/>
                <a:sym typeface="Arial"/>
              </a:rPr>
              <a:t>nternet was in the 1970’s.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explosion in the development of blockchain-based metaverses </a:t>
            </a:r>
            <a:r>
              <a:rPr lang="en-US" sz="1600">
                <a:solidFill>
                  <a:srgbClr val="53626F"/>
                </a:solidFill>
              </a:rPr>
              <a:t>is strictly related to the</a:t>
            </a:r>
            <a:r>
              <a:rPr lang="en-US" sz="1600" b="0" i="0" u="none" strike="noStrike" cap="none">
                <a:solidFill>
                  <a:srgbClr val="53626F"/>
                </a:solidFill>
                <a:latin typeface="Arial"/>
                <a:ea typeface="Arial"/>
                <a:cs typeface="Arial"/>
                <a:sym typeface="Arial"/>
              </a:rPr>
              <a:t> explosive</a:t>
            </a:r>
            <a:r>
              <a:rPr lang="en-US" sz="1600">
                <a:solidFill>
                  <a:srgbClr val="53626F"/>
                </a:solidFill>
              </a:rPr>
              <a:t> </a:t>
            </a:r>
            <a:r>
              <a:rPr lang="en-US" sz="1600" b="0" i="0" u="none" strike="noStrike" cap="none">
                <a:solidFill>
                  <a:srgbClr val="53626F"/>
                </a:solidFill>
                <a:latin typeface="Arial"/>
                <a:ea typeface="Arial"/>
                <a:cs typeface="Arial"/>
                <a:sym typeface="Arial"/>
              </a:rPr>
              <a:t>growth of the Non-Fungible Tokens (NFTs) space </a:t>
            </a:r>
            <a:r>
              <a:rPr lang="en-US" sz="1600">
                <a:solidFill>
                  <a:srgbClr val="53626F"/>
                </a:solidFill>
              </a:rPr>
              <a:t>and vice versa.</a:t>
            </a:r>
            <a:endParaRPr sz="1600">
              <a:solidFill>
                <a:srgbClr val="53626F"/>
              </a:solidFill>
            </a:endParaRPr>
          </a:p>
          <a:p>
            <a:pPr marL="228600" marR="0" lvl="0" indent="-228600" algn="just" rtl="0">
              <a:lnSpc>
                <a:spcPct val="90000"/>
              </a:lnSpc>
              <a:spcBef>
                <a:spcPts val="1000"/>
              </a:spcBef>
              <a:spcAft>
                <a:spcPts val="0"/>
              </a:spcAft>
              <a:buClr>
                <a:srgbClr val="C00000"/>
              </a:buClr>
              <a:buSzPts val="1600"/>
              <a:buChar char="•"/>
            </a:pPr>
            <a:r>
              <a:rPr lang="en-US" sz="1600" b="1">
                <a:solidFill>
                  <a:srgbClr val="53626F"/>
                </a:solidFill>
              </a:rPr>
              <a:t>But what really is the Metaverse?</a:t>
            </a:r>
            <a:endParaRPr sz="1600" b="1">
              <a:solidFill>
                <a:srgbClr val="53626F"/>
              </a:solidFil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a:solidFill>
                  <a:srgbClr val="53626F"/>
                </a:solidFill>
              </a:rPr>
              <a:t>I</a:t>
            </a:r>
            <a:r>
              <a:rPr lang="en-US" sz="1600" b="0" i="0" u="none" strike="noStrike" cap="none">
                <a:solidFill>
                  <a:srgbClr val="53626F"/>
                </a:solidFill>
                <a:latin typeface="Arial"/>
                <a:ea typeface="Arial"/>
                <a:cs typeface="Arial"/>
                <a:sym typeface="Arial"/>
              </a:rPr>
              <a:t>t is expected to be an always-on digital universe, where the users are embodied. Every single item from the physical world and every interaction takes place in digital form.</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It can be assumed that the Metaverse will be the next generation of the Internet. The key elements are virtual reality (VR)</a:t>
            </a:r>
            <a:r>
              <a:rPr lang="en-US" sz="1600">
                <a:solidFill>
                  <a:srgbClr val="53626F"/>
                </a:solidFill>
              </a:rPr>
              <a:t>, </a:t>
            </a:r>
            <a:r>
              <a:rPr lang="en-US" sz="1600" b="0" i="0" u="none" strike="noStrike" cap="none">
                <a:solidFill>
                  <a:srgbClr val="53626F"/>
                </a:solidFill>
                <a:latin typeface="Arial"/>
                <a:ea typeface="Arial"/>
                <a:cs typeface="Arial"/>
                <a:sym typeface="Arial"/>
              </a:rPr>
              <a:t>augmented reality (AR)</a:t>
            </a:r>
            <a:r>
              <a:rPr lang="en-US" sz="1600">
                <a:solidFill>
                  <a:srgbClr val="53626F"/>
                </a:solidFill>
              </a:rPr>
              <a:t>, as well as IoT devices and holograms</a:t>
            </a:r>
            <a:r>
              <a:rPr lang="en-US" sz="1600" b="0" i="0" u="none" strike="noStrike" cap="none">
                <a:solidFill>
                  <a:srgbClr val="53626F"/>
                </a:solidFill>
                <a:latin typeface="Arial"/>
                <a:ea typeface="Arial"/>
                <a:cs typeface="Arial"/>
                <a:sym typeface="Arial"/>
              </a:rPr>
              <a:t>. </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Both technologies provide an immersive user experience. AR allows the user to observe their environment with attractive digital visuals like it is used in Pokémon GO. On the other hand, VR creates a computerized digital world that is discovered with VR headsets, gloves and digital sensors. </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For the transformation of real-world objects 3D scanners are used. </a:t>
            </a:r>
            <a:endParaRPr sz="1600" b="0" i="0" u="none" strike="noStrike" cap="none">
              <a:solidFill>
                <a:srgbClr val="53626F"/>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p:txBody>
      </p:sp>
      <p:sp>
        <p:nvSpPr>
          <p:cNvPr id="546" name="Google Shape;546;p37"/>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is the Metaverse? </a:t>
            </a:r>
            <a:endParaRPr sz="1400" b="0" i="0" u="none" strike="noStrike" cap="none">
              <a:solidFill>
                <a:srgbClr val="000000"/>
              </a:solidFill>
              <a:latin typeface="Arial"/>
              <a:ea typeface="Arial"/>
              <a:cs typeface="Arial"/>
              <a:sym typeface="Arial"/>
            </a:endParaRPr>
          </a:p>
        </p:txBody>
      </p:sp>
      <p:sp>
        <p:nvSpPr>
          <p:cNvPr id="547" name="Google Shape;547;p37"/>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Arial"/>
                <a:ea typeface="Arial"/>
                <a:cs typeface="Arial"/>
                <a:sym typeface="Arial"/>
              </a:rPr>
              <a:t>2</a:t>
            </a:fld>
            <a:endParaRPr>
              <a:latin typeface="Arial"/>
              <a:ea typeface="Arial"/>
              <a:cs typeface="Arial"/>
              <a:sym typeface="Arial"/>
            </a:endParaRPr>
          </a:p>
        </p:txBody>
      </p:sp>
      <p:sp>
        <p:nvSpPr>
          <p:cNvPr id="367" name="Google Shape;367;p3"/>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a:latin typeface="Arial"/>
                <a:ea typeface="Arial"/>
                <a:cs typeface="Arial"/>
                <a:sym typeface="Arial"/>
              </a:rPr>
              <a:t>Session 6: Agenda</a:t>
            </a:r>
            <a:endParaRPr>
              <a:latin typeface="Arial"/>
              <a:ea typeface="Arial"/>
              <a:cs typeface="Arial"/>
              <a:sym typeface="Arial"/>
            </a:endParaRPr>
          </a:p>
        </p:txBody>
      </p:sp>
      <p:sp>
        <p:nvSpPr>
          <p:cNvPr id="368" name="Google Shape;368;p3"/>
          <p:cNvSpPr txBox="1">
            <a:spLocks noGrp="1"/>
          </p:cNvSpPr>
          <p:nvPr>
            <p:ph type="body" idx="3"/>
          </p:nvPr>
        </p:nvSpPr>
        <p:spPr>
          <a:xfrm>
            <a:off x="996950" y="1474788"/>
            <a:ext cx="10160000" cy="4349363"/>
          </a:xfrm>
          <a:prstGeom prst="rect">
            <a:avLst/>
          </a:prstGeom>
          <a:noFill/>
          <a:ln>
            <a:noFill/>
          </a:ln>
        </p:spPr>
        <p:txBody>
          <a:bodyPr spcFirstLastPara="1" wrap="square" lIns="91425" tIns="45700" rIns="91425" bIns="45700" anchor="t" anchorCtr="0">
            <a:noAutofit/>
          </a:bodyPr>
          <a:lstStyle/>
          <a:p>
            <a:pPr marL="444500" lvl="0" indent="-342900" algn="l" rtl="0">
              <a:lnSpc>
                <a:spcPct val="90000"/>
              </a:lnSpc>
              <a:spcBef>
                <a:spcPts val="1000"/>
              </a:spcBef>
              <a:spcAft>
                <a:spcPts val="0"/>
              </a:spcAft>
              <a:buSzPts val="1600"/>
              <a:buFont typeface="Arial"/>
              <a:buAutoNum type="arabicPeriod"/>
            </a:pPr>
            <a:r>
              <a:rPr lang="en-US" sz="1600">
                <a:latin typeface="Arial"/>
                <a:ea typeface="Arial"/>
                <a:cs typeface="Arial"/>
                <a:sym typeface="Arial"/>
              </a:rPr>
              <a:t>Non-Fungible-Tokens</a:t>
            </a:r>
            <a:endParaRPr/>
          </a:p>
          <a:p>
            <a:pPr marL="444500" lvl="0" indent="-342900" algn="l" rtl="0">
              <a:lnSpc>
                <a:spcPct val="90000"/>
              </a:lnSpc>
              <a:spcBef>
                <a:spcPts val="1000"/>
              </a:spcBef>
              <a:spcAft>
                <a:spcPts val="0"/>
              </a:spcAft>
              <a:buSzPts val="1600"/>
              <a:buFont typeface="Arial"/>
              <a:buAutoNum type="arabicPeriod"/>
            </a:pPr>
            <a:r>
              <a:rPr lang="en-US" sz="1600">
                <a:latin typeface="Arial"/>
                <a:ea typeface="Arial"/>
                <a:cs typeface="Arial"/>
                <a:sym typeface="Arial"/>
              </a:rPr>
              <a:t>NFTs and the Stellar Ecosystem</a:t>
            </a:r>
            <a:endParaRPr/>
          </a:p>
          <a:p>
            <a:pPr marL="444500" lvl="0" indent="-342900" algn="l" rtl="0">
              <a:lnSpc>
                <a:spcPct val="90000"/>
              </a:lnSpc>
              <a:spcBef>
                <a:spcPts val="1000"/>
              </a:spcBef>
              <a:spcAft>
                <a:spcPts val="0"/>
              </a:spcAft>
              <a:buSzPts val="1600"/>
              <a:buFont typeface="Arial"/>
              <a:buAutoNum type="arabicPeriod"/>
            </a:pPr>
            <a:r>
              <a:rPr lang="en-US" sz="1600"/>
              <a:t>What is the Metaverse</a:t>
            </a:r>
            <a:endParaRPr/>
          </a:p>
          <a:p>
            <a:pPr marL="444500" lvl="0" indent="-342900" algn="l" rtl="0">
              <a:lnSpc>
                <a:spcPct val="90000"/>
              </a:lnSpc>
              <a:spcBef>
                <a:spcPts val="1000"/>
              </a:spcBef>
              <a:spcAft>
                <a:spcPts val="0"/>
              </a:spcAft>
              <a:buSzPts val="1600"/>
              <a:buFont typeface="Arial"/>
              <a:buAutoNum type="arabicPeriod"/>
            </a:pPr>
            <a:r>
              <a:rPr lang="en-US" sz="1600"/>
              <a:t>Conclusion</a:t>
            </a:r>
            <a:endParaRPr/>
          </a:p>
        </p:txBody>
      </p:sp>
      <p:sp>
        <p:nvSpPr>
          <p:cNvPr id="369" name="Google Shape;369;p3"/>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1"/>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20</a:t>
            </a:fld>
            <a:endParaRPr sz="1200" b="0" i="0" u="none" strike="noStrike" cap="none">
              <a:solidFill>
                <a:srgbClr val="FFFFFF"/>
              </a:solidFill>
              <a:latin typeface="Arial"/>
              <a:ea typeface="Arial"/>
              <a:cs typeface="Arial"/>
              <a:sym typeface="Arial"/>
            </a:endParaRPr>
          </a:p>
        </p:txBody>
      </p:sp>
      <p:sp>
        <p:nvSpPr>
          <p:cNvPr id="555" name="Google Shape;555;p81"/>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Metaverse</a:t>
            </a:r>
            <a:endParaRPr/>
          </a:p>
        </p:txBody>
      </p:sp>
      <p:sp>
        <p:nvSpPr>
          <p:cNvPr id="556" name="Google Shape;556;p81"/>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Artificial Intelligence (AI) is another </a:t>
            </a:r>
            <a:r>
              <a:rPr lang="en-US" sz="1600">
                <a:solidFill>
                  <a:srgbClr val="53626F"/>
                </a:solidFill>
              </a:rPr>
              <a:t>technology </a:t>
            </a:r>
            <a:r>
              <a:rPr lang="en-US" sz="1600" b="0" i="0" u="none" strike="noStrike" cap="none">
                <a:solidFill>
                  <a:srgbClr val="53626F"/>
                </a:solidFill>
                <a:latin typeface="Arial"/>
                <a:ea typeface="Arial"/>
                <a:cs typeface="Arial"/>
                <a:sym typeface="Arial"/>
              </a:rPr>
              <a:t>which is already widely used in our daily lives. In the Metaverse AI processes and manages data easier and faster. This is crucial because the Metaverse processes become more dynamic and the user experience will be enhanced. Even though 3D scanners are used to create a 3D image, the AI helps to generate more realistic avatars and align them with the real participants.</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Internet of Things (IoT) is a bridge from the physical world to the digital world that contributes to providing data with sensors. The IoT will connect the virtual 3D world to real-world devices and will enable the connection of real-world processes in digital infrastructure.</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There are some prototype next-generation metaverses, such as </a:t>
            </a:r>
            <a:r>
              <a:rPr lang="en-US" sz="1600" b="0" i="0" u="sng" strike="noStrike" cap="none" err="1">
                <a:solidFill>
                  <a:srgbClr val="53626F"/>
                </a:solidFill>
                <a:latin typeface="Arial"/>
                <a:ea typeface="Arial"/>
                <a:cs typeface="Arial"/>
                <a:sym typeface="Arial"/>
                <a:hlinkClick r:id="rId3">
                  <a:extLst>
                    <a:ext uri="{A12FA001-AC4F-418D-AE19-62706E023703}">
                      <ahyp:hlinkClr xmlns:ahyp="http://schemas.microsoft.com/office/drawing/2018/hyperlinkcolor" val="tx"/>
                    </a:ext>
                  </a:extLst>
                </a:hlinkClick>
              </a:rPr>
              <a:t>Decentraland</a:t>
            </a:r>
            <a:r>
              <a:rPr lang="en-US" sz="1600" b="0" i="0" u="none" strike="noStrike" cap="none">
                <a:solidFill>
                  <a:srgbClr val="53626F"/>
                </a:solidFill>
                <a:latin typeface="Arial"/>
                <a:ea typeface="Arial"/>
                <a:cs typeface="Arial"/>
                <a:sym typeface="Arial"/>
              </a:rPr>
              <a:t>, </a:t>
            </a:r>
            <a:r>
              <a:rPr lang="en-US" sz="1600" b="0" i="0" u="sng" strike="noStrike" cap="none">
                <a:solidFill>
                  <a:srgbClr val="53626F"/>
                </a:solidFill>
                <a:latin typeface="Arial"/>
                <a:ea typeface="Arial"/>
                <a:cs typeface="Arial"/>
                <a:sym typeface="Arial"/>
                <a:hlinkClick r:id="rId4">
                  <a:extLst>
                    <a:ext uri="{A12FA001-AC4F-418D-AE19-62706E023703}">
                      <ahyp:hlinkClr xmlns:ahyp="http://schemas.microsoft.com/office/drawing/2018/hyperlinkcolor" val="tx"/>
                    </a:ext>
                  </a:extLst>
                </a:hlinkClick>
              </a:rPr>
              <a:t>Somnium Space</a:t>
            </a:r>
            <a:r>
              <a:rPr lang="en-US" sz="1600" b="0" i="0" u="none" strike="noStrike" cap="none">
                <a:solidFill>
                  <a:srgbClr val="53626F"/>
                </a:solidFill>
                <a:latin typeface="Arial"/>
                <a:ea typeface="Arial"/>
                <a:cs typeface="Arial"/>
                <a:sym typeface="Arial"/>
              </a:rPr>
              <a:t> and </a:t>
            </a:r>
            <a:r>
              <a:rPr lang="en-US" sz="1600" b="0" i="0" u="sng" strike="noStrike" cap="none" err="1">
                <a:solidFill>
                  <a:srgbClr val="53626F"/>
                </a:solidFill>
                <a:latin typeface="Arial"/>
                <a:ea typeface="Arial"/>
                <a:cs typeface="Arial"/>
                <a:sym typeface="Arial"/>
              </a:rPr>
              <a:t>Bloktopia</a:t>
            </a:r>
            <a:r>
              <a:rPr lang="en-US" sz="1600" b="0" i="0" u="none" strike="noStrike" cap="none">
                <a:solidFill>
                  <a:srgbClr val="53626F"/>
                </a:solidFill>
                <a:latin typeface="Arial"/>
                <a:ea typeface="Arial"/>
                <a:cs typeface="Arial"/>
                <a:sym typeface="Arial"/>
              </a:rPr>
              <a:t> that lead the way of true digital societies, with individuals settling land, interacting socially, exchanging goods and asserting ownership rights.</a:t>
            </a:r>
            <a:endParaRPr sz="1600" b="0" i="0" u="none" strike="noStrike" cap="none">
              <a:solidFill>
                <a:srgbClr val="FF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After navigating to any of the Metaverse prototypes above, anyone can ascertain that the Metaverse is basically:</a:t>
            </a:r>
            <a:endParaRPr sz="1400" b="0" i="0" u="none" strike="noStrike" cap="none">
              <a:solidFill>
                <a:srgbClr val="000000"/>
              </a:solidFill>
              <a:latin typeface="Arial"/>
              <a:ea typeface="Arial"/>
              <a:cs typeface="Arial"/>
              <a:sym typeface="Arial"/>
            </a:endParaRPr>
          </a:p>
          <a:p>
            <a:pPr marL="685800" marR="0" lvl="1" indent="-152400" algn="just" rtl="0">
              <a:lnSpc>
                <a:spcPct val="90000"/>
              </a:lnSpc>
              <a:spcBef>
                <a:spcPts val="500"/>
              </a:spcBef>
              <a:spcAft>
                <a:spcPts val="0"/>
              </a:spcAft>
              <a:buClr>
                <a:srgbClr val="000000"/>
              </a:buClr>
              <a:buSzPts val="1200"/>
              <a:buFont typeface="Arial"/>
              <a:buNone/>
            </a:pPr>
            <a:endParaRPr sz="1200" b="0" i="0" u="none" strike="noStrike" cap="none">
              <a:solidFill>
                <a:srgbClr val="53626F"/>
              </a:solidFill>
              <a:latin typeface="Arial"/>
              <a:ea typeface="Arial"/>
              <a:cs typeface="Arial"/>
              <a:sym typeface="Arial"/>
            </a:endParaRPr>
          </a:p>
          <a:p>
            <a:pPr marL="457200" marR="0" lvl="1" indent="0" algn="just" rtl="0">
              <a:lnSpc>
                <a:spcPct val="90000"/>
              </a:lnSpc>
              <a:spcBef>
                <a:spcPts val="500"/>
              </a:spcBef>
              <a:spcAft>
                <a:spcPts val="0"/>
              </a:spcAft>
              <a:buClr>
                <a:srgbClr val="000000"/>
              </a:buClr>
              <a:buSzPts val="1400"/>
              <a:buFont typeface="Arial"/>
              <a:buNone/>
            </a:pPr>
            <a:r>
              <a:rPr lang="en-US" sz="1400" b="0" i="1" u="sng" strike="noStrike" cap="none">
                <a:solidFill>
                  <a:srgbClr val="333333"/>
                </a:solidFill>
                <a:latin typeface="Arial"/>
                <a:ea typeface="Arial"/>
                <a:cs typeface="Arial"/>
                <a:sym typeface="Arial"/>
                <a:hlinkClick r:id="rId5">
                  <a:extLst>
                    <a:ext uri="{A12FA001-AC4F-418D-AE19-62706E023703}">
                      <ahyp:hlinkClr xmlns:ahyp="http://schemas.microsoft.com/office/drawing/2018/hyperlinkcolor" val="tx"/>
                    </a:ext>
                  </a:extLst>
                </a:hlinkClick>
              </a:rPr>
              <a:t>“The convergence of two ideas that have been around for many years: virtual reality and a digital second life.”</a:t>
            </a:r>
            <a:endParaRPr sz="1400" b="0" i="1" u="sng" strike="noStrike" cap="none">
              <a:solidFill>
                <a:srgbClr val="333333"/>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p:txBody>
      </p:sp>
      <p:sp>
        <p:nvSpPr>
          <p:cNvPr id="557" name="Google Shape;557;p81"/>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is the Metaverse? </a:t>
            </a:r>
            <a:endParaRPr sz="1400" b="0" i="0" u="none" strike="noStrike" cap="none">
              <a:solidFill>
                <a:srgbClr val="000000"/>
              </a:solidFill>
              <a:latin typeface="Arial"/>
              <a:ea typeface="Arial"/>
              <a:cs typeface="Arial"/>
              <a:sym typeface="Arial"/>
            </a:endParaRPr>
          </a:p>
        </p:txBody>
      </p:sp>
      <p:sp>
        <p:nvSpPr>
          <p:cNvPr id="558" name="Google Shape;558;p81"/>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1"/>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8"/>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21</a:t>
            </a:fld>
            <a:endParaRPr sz="1200" b="0" i="0" u="none" strike="noStrike" cap="none">
              <a:solidFill>
                <a:srgbClr val="FFFFFF"/>
              </a:solidFill>
              <a:latin typeface="Arial"/>
              <a:ea typeface="Arial"/>
              <a:cs typeface="Arial"/>
              <a:sym typeface="Arial"/>
            </a:endParaRPr>
          </a:p>
        </p:txBody>
      </p:sp>
      <p:sp>
        <p:nvSpPr>
          <p:cNvPr id="566" name="Google Shape;566;p38"/>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Metaverse</a:t>
            </a:r>
            <a:endParaRPr/>
          </a:p>
        </p:txBody>
      </p:sp>
      <p:sp>
        <p:nvSpPr>
          <p:cNvPr id="567" name="Google Shape;567;p38"/>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 typical day in the Metaverse will closely resemble the familiar world we live in. We will be able to visit virtual shopping centers, drive across towns, meet friends in cafes, and exchange contacts in ways that seem strikingly real – thanks to rapid advances in virtual reality and 5G communications.</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Although the Metaverse is still very nascent, there are already many brands that are establishing their presence and migrating parts of their economy there.</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Metaverse will open new business opportunities for example: </a:t>
            </a:r>
            <a:endParaRPr sz="1600" b="0" i="0" u="none" strike="noStrike" cap="none">
              <a:solidFill>
                <a:srgbClr val="53626F"/>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600" b="0" i="0" u="none" strike="noStrike" cap="none">
                <a:solidFill>
                  <a:srgbClr val="53626F"/>
                </a:solidFill>
                <a:latin typeface="Arial"/>
                <a:ea typeface="Arial"/>
                <a:cs typeface="Arial"/>
                <a:sym typeface="Arial"/>
              </a:rPr>
              <a:t>B2B Crypto Businesses like Solana and traditional companies like the HSBC Bank entered the Metaverse with digital headquarters where the employers and employees will meet and collaborate</a:t>
            </a:r>
            <a:endParaRPr sz="1600" b="0" i="0" u="none" strike="noStrike" cap="none">
              <a:solidFill>
                <a:srgbClr val="53626F"/>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600" b="0" i="0" u="none" strike="noStrike" cap="none">
                <a:solidFill>
                  <a:srgbClr val="53626F"/>
                </a:solidFill>
                <a:latin typeface="Arial"/>
                <a:ea typeface="Arial"/>
                <a:cs typeface="Arial"/>
                <a:sym typeface="Arial"/>
              </a:rPr>
              <a:t>B2C cross-border and cross-Metaverse foreign exchange and liquidity solutions</a:t>
            </a:r>
            <a:endParaRPr sz="1600" b="0" i="0" u="none" strike="noStrike" cap="none">
              <a:solidFill>
                <a:srgbClr val="53626F"/>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600" b="0" i="0" u="none" strike="noStrike" cap="none">
                <a:solidFill>
                  <a:srgbClr val="53626F"/>
                </a:solidFill>
                <a:latin typeface="Arial"/>
                <a:ea typeface="Arial"/>
                <a:cs typeface="Arial"/>
                <a:sym typeface="Arial"/>
              </a:rPr>
              <a:t>C2C Exchange of virtual goods via NFTs</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As we can see, brands and retailers connect with the Metaverse to deliver innovative and unique retail experience to the audience.</a:t>
            </a:r>
            <a:endParaRPr sz="1600" b="0" i="0" u="none" strike="noStrike" cap="none">
              <a:solidFill>
                <a:srgbClr val="53626F"/>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600"/>
              <a:buFont typeface="Arial"/>
              <a:buNone/>
            </a:pPr>
            <a:endParaRPr sz="1600" b="0" i="0" u="none" strike="noStrike" cap="none">
              <a:solidFill>
                <a:srgbClr val="53626F"/>
              </a:solidFill>
              <a:latin typeface="Arial"/>
              <a:ea typeface="Arial"/>
              <a:cs typeface="Arial"/>
              <a:sym typeface="Arial"/>
            </a:endParaRPr>
          </a:p>
        </p:txBody>
      </p:sp>
      <p:sp>
        <p:nvSpPr>
          <p:cNvPr id="568" name="Google Shape;568;p38"/>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can you expect from the Metaverse? </a:t>
            </a:r>
            <a:endParaRPr sz="1400" b="0" i="0" u="none" strike="noStrike" cap="none">
              <a:solidFill>
                <a:srgbClr val="000000"/>
              </a:solidFill>
              <a:latin typeface="Arial"/>
              <a:ea typeface="Arial"/>
              <a:cs typeface="Arial"/>
              <a:sym typeface="Arial"/>
            </a:endParaRPr>
          </a:p>
        </p:txBody>
      </p:sp>
      <p:sp>
        <p:nvSpPr>
          <p:cNvPr id="569" name="Google Shape;569;p38"/>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5"/>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C00000"/>
              </a:buClr>
              <a:buSzPts val="900"/>
              <a:buFont typeface="Arial"/>
              <a:buNone/>
            </a:pPr>
            <a:endParaRPr/>
          </a:p>
        </p:txBody>
      </p:sp>
      <p:sp>
        <p:nvSpPr>
          <p:cNvPr id="576" name="Google Shape;576;p9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800"/>
              <a:buFont typeface="Arial"/>
              <a:buNone/>
            </a:pPr>
            <a:r>
              <a:rPr lang="en-US">
                <a:solidFill>
                  <a:schemeClr val="dk2"/>
                </a:solidFill>
              </a:rPr>
              <a:t>NFTs and the Metaverse</a:t>
            </a:r>
            <a:endParaRPr>
              <a:solidFill>
                <a:schemeClr val="dk2"/>
              </a:solidFill>
            </a:endParaRPr>
          </a:p>
        </p:txBody>
      </p:sp>
      <p:sp>
        <p:nvSpPr>
          <p:cNvPr id="577" name="Google Shape;577;p95"/>
          <p:cNvSpPr txBox="1">
            <a:spLocks noGrp="1"/>
          </p:cNvSpPr>
          <p:nvPr>
            <p:ph type="body" idx="2"/>
          </p:nvPr>
        </p:nvSpPr>
        <p:spPr>
          <a:xfrm>
            <a:off x="713232" y="968271"/>
            <a:ext cx="10844784" cy="769089"/>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C00000"/>
              </a:buClr>
              <a:buSzPts val="2400"/>
              <a:buFont typeface="Arial"/>
              <a:buNone/>
            </a:pPr>
            <a:r>
              <a:rPr lang="en-US">
                <a:solidFill>
                  <a:schemeClr val="dk2"/>
                </a:solidFill>
              </a:rPr>
              <a:t>What is the relationship between Blockchain-technology and the Metaverse?</a:t>
            </a:r>
            <a:endParaRPr>
              <a:solidFill>
                <a:schemeClr val="dk2"/>
              </a:solidFill>
            </a:endParaRPr>
          </a:p>
        </p:txBody>
      </p:sp>
      <p:sp>
        <p:nvSpPr>
          <p:cNvPr id="578" name="Google Shape;578;p9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579" name="Google Shape;579;p95"/>
          <p:cNvSpPr txBox="1">
            <a:spLocks noGrp="1"/>
          </p:cNvSpPr>
          <p:nvPr>
            <p:ph type="body" idx="3"/>
          </p:nvPr>
        </p:nvSpPr>
        <p:spPr>
          <a:xfrm>
            <a:off x="996950" y="1476376"/>
            <a:ext cx="10160000" cy="4352924"/>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600"/>
              </a:spcBef>
              <a:spcAft>
                <a:spcPts val="0"/>
              </a:spcAft>
              <a:buSzPts val="2000"/>
              <a:buFont typeface="Arial"/>
              <a:buChar char="•"/>
            </a:pPr>
            <a:r>
              <a:rPr lang="en-US" sz="1600">
                <a:solidFill>
                  <a:schemeClr val="dk2"/>
                </a:solidFill>
              </a:rPr>
              <a:t>While metaverses existed way before blockchain, it is the blockchain technology that offers a layer in the metaverses which allows trade and ownership of digital assets and the existence of a virtual economy within these linked worlds.</a:t>
            </a:r>
            <a:endParaRPr sz="1600">
              <a:solidFill>
                <a:schemeClr val="dk2"/>
              </a:solidFill>
            </a:endParaRPr>
          </a:p>
          <a:p>
            <a:pPr marL="342900" lvl="0" indent="-342900" algn="l" rtl="0">
              <a:lnSpc>
                <a:spcPct val="90000"/>
              </a:lnSpc>
              <a:spcBef>
                <a:spcPts val="1000"/>
              </a:spcBef>
              <a:spcAft>
                <a:spcPts val="0"/>
              </a:spcAft>
              <a:buSzPts val="2000"/>
              <a:buFont typeface="Arial"/>
              <a:buChar char="•"/>
            </a:pPr>
            <a:r>
              <a:rPr lang="en-US" sz="1600">
                <a:solidFill>
                  <a:schemeClr val="dk2"/>
                </a:solidFill>
              </a:rPr>
              <a:t>With blockchain technology and NFTs the </a:t>
            </a:r>
            <a:r>
              <a:rPr lang="en-US" sz="1600" b="1">
                <a:solidFill>
                  <a:schemeClr val="dk2"/>
                </a:solidFill>
              </a:rPr>
              <a:t>transfer of value </a:t>
            </a:r>
            <a:r>
              <a:rPr lang="en-US" sz="1600">
                <a:solidFill>
                  <a:schemeClr val="dk2"/>
                </a:solidFill>
              </a:rPr>
              <a:t>is very safe, secure and easy. </a:t>
            </a:r>
            <a:endParaRPr>
              <a:solidFill>
                <a:schemeClr val="dk2"/>
              </a:solidFill>
            </a:endParaRPr>
          </a:p>
          <a:p>
            <a:pPr marL="342900" lvl="0" indent="-342900" algn="l" rtl="0">
              <a:lnSpc>
                <a:spcPct val="90000"/>
              </a:lnSpc>
              <a:spcBef>
                <a:spcPts val="1000"/>
              </a:spcBef>
              <a:spcAft>
                <a:spcPts val="0"/>
              </a:spcAft>
              <a:buSzPts val="2000"/>
              <a:buFont typeface="Arial"/>
              <a:buChar char="•"/>
            </a:pPr>
            <a:r>
              <a:rPr lang="en-US" sz="1600">
                <a:solidFill>
                  <a:schemeClr val="dk2"/>
                </a:solidFill>
              </a:rPr>
              <a:t>Blockchain can enable compatibility between different metaverses. It will provide the element of </a:t>
            </a:r>
            <a:r>
              <a:rPr lang="en-US" sz="1600" b="1">
                <a:solidFill>
                  <a:schemeClr val="dk2"/>
                </a:solidFill>
              </a:rPr>
              <a:t>interoperability,</a:t>
            </a:r>
            <a:r>
              <a:rPr lang="en-US" sz="1600">
                <a:solidFill>
                  <a:schemeClr val="dk2"/>
                </a:solidFill>
              </a:rPr>
              <a:t> for example with projects such as </a:t>
            </a:r>
            <a:r>
              <a:rPr lang="en-US" sz="1600" err="1">
                <a:solidFill>
                  <a:schemeClr val="dk2"/>
                </a:solidFill>
              </a:rPr>
              <a:t>Polkadot</a:t>
            </a:r>
            <a:r>
              <a:rPr lang="en-US" sz="1600">
                <a:solidFill>
                  <a:schemeClr val="dk2"/>
                </a:solidFill>
              </a:rPr>
              <a:t> which allows users to create customized blockchains. These blockchains can interact with each other. </a:t>
            </a:r>
            <a:endParaRPr>
              <a:solidFill>
                <a:schemeClr val="dk2"/>
              </a:solidFill>
            </a:endParaRPr>
          </a:p>
          <a:p>
            <a:pPr marL="342900" lvl="0" indent="-342900" algn="l" rtl="0">
              <a:lnSpc>
                <a:spcPct val="90000"/>
              </a:lnSpc>
              <a:spcBef>
                <a:spcPts val="1000"/>
              </a:spcBef>
              <a:spcAft>
                <a:spcPts val="0"/>
              </a:spcAft>
              <a:buSzPts val="2000"/>
              <a:buFont typeface="Arial"/>
              <a:buChar char="•"/>
            </a:pPr>
            <a:r>
              <a:rPr lang="en-US" sz="1600">
                <a:solidFill>
                  <a:schemeClr val="dk2"/>
                </a:solidFill>
              </a:rPr>
              <a:t>As in the real world, we need rules for the Metaverse. Blockchain is the ideal foundation to facilitate fair and transparent </a:t>
            </a:r>
            <a:r>
              <a:rPr lang="en-US" sz="1600" b="1">
                <a:solidFill>
                  <a:schemeClr val="dk2"/>
                </a:solidFill>
              </a:rPr>
              <a:t>governance rules </a:t>
            </a:r>
            <a:r>
              <a:rPr lang="en-US" sz="1600">
                <a:solidFill>
                  <a:schemeClr val="dk2"/>
                </a:solidFill>
              </a:rPr>
              <a:t>in the Metaverse. </a:t>
            </a:r>
            <a:endParaRPr>
              <a:solidFill>
                <a:schemeClr val="dk2"/>
              </a:solidFill>
            </a:endParaRPr>
          </a:p>
          <a:p>
            <a:pPr marL="342900" lvl="0" indent="-342900" algn="l" rtl="0">
              <a:lnSpc>
                <a:spcPct val="90000"/>
              </a:lnSpc>
              <a:spcBef>
                <a:spcPts val="1000"/>
              </a:spcBef>
              <a:spcAft>
                <a:spcPts val="0"/>
              </a:spcAft>
              <a:buSzPts val="2000"/>
              <a:buFont typeface="Arial"/>
              <a:buChar char="•"/>
            </a:pPr>
            <a:r>
              <a:rPr lang="en-US" sz="1600" err="1">
                <a:solidFill>
                  <a:schemeClr val="dk2"/>
                </a:solidFill>
              </a:rPr>
              <a:t>Cuy</a:t>
            </a:r>
            <a:r>
              <a:rPr lang="en-US" sz="1600">
                <a:solidFill>
                  <a:schemeClr val="dk2"/>
                </a:solidFill>
              </a:rPr>
              <a:t> Sheffield, Head of Crypto at Visa acquired Anchorage </a:t>
            </a:r>
            <a:r>
              <a:rPr lang="en-US" sz="1600" err="1">
                <a:solidFill>
                  <a:schemeClr val="dk2"/>
                </a:solidFill>
              </a:rPr>
              <a:t>Cryptopunk</a:t>
            </a:r>
            <a:r>
              <a:rPr lang="en-US" sz="1600">
                <a:solidFill>
                  <a:schemeClr val="dk2"/>
                </a:solidFill>
              </a:rPr>
              <a:t> 7610. Furthermore, he made the statement ”</a:t>
            </a:r>
            <a:r>
              <a:rPr lang="en-US" sz="1600" i="1">
                <a:solidFill>
                  <a:schemeClr val="dk2"/>
                </a:solidFill>
              </a:rPr>
              <a:t>We envision there could be a future where your wallet address becomes as important as your mailing address</a:t>
            </a:r>
            <a:r>
              <a:rPr lang="en-US" sz="1600">
                <a:solidFill>
                  <a:schemeClr val="dk2"/>
                </a:solidFill>
              </a:rPr>
              <a:t>”.</a:t>
            </a:r>
            <a:endParaRPr>
              <a:solidFill>
                <a:schemeClr val="dk2"/>
              </a:solidFill>
            </a:endParaRPr>
          </a:p>
          <a:p>
            <a:pPr marL="342900" lvl="0" indent="-342900" algn="l" rtl="0">
              <a:lnSpc>
                <a:spcPct val="90000"/>
              </a:lnSpc>
              <a:spcBef>
                <a:spcPts val="1000"/>
              </a:spcBef>
              <a:spcAft>
                <a:spcPts val="0"/>
              </a:spcAft>
              <a:buSzPts val="2000"/>
              <a:buFont typeface="Arial"/>
              <a:buChar char="•"/>
            </a:pPr>
            <a:r>
              <a:rPr lang="en-US" sz="1600">
                <a:solidFill>
                  <a:schemeClr val="dk2"/>
                </a:solidFill>
              </a:rPr>
              <a:t>With Mr. Sheffield’s statement it becomes quite clear that a payment service provider wants to integrate blockchain technology and the Metaverse by purchasing NFTs.</a:t>
            </a:r>
            <a:endParaRPr>
              <a:solidFill>
                <a:schemeClr val="dk2"/>
              </a:solidFill>
            </a:endParaRPr>
          </a:p>
          <a:p>
            <a:pPr marL="342900" lvl="0" indent="-342900" algn="l" rtl="0">
              <a:lnSpc>
                <a:spcPct val="90000"/>
              </a:lnSpc>
              <a:spcBef>
                <a:spcPts val="1000"/>
              </a:spcBef>
              <a:spcAft>
                <a:spcPts val="0"/>
              </a:spcAft>
              <a:buSzPts val="2000"/>
              <a:buFont typeface="Arial"/>
              <a:buChar char="•"/>
            </a:pPr>
            <a:r>
              <a:rPr lang="en-US" sz="1600">
                <a:solidFill>
                  <a:schemeClr val="dk2"/>
                </a:solidFill>
              </a:rPr>
              <a:t>The manifold opportunities for companies to join this digital ecosystem to facilitate new business strategies and open the scope of possibilities that can not be measured, yet.</a:t>
            </a:r>
            <a:endParaRPr>
              <a:solidFill>
                <a:schemeClr val="dk2"/>
              </a:solidFill>
            </a:endParaRPr>
          </a:p>
          <a:p>
            <a:pPr marL="342900" lvl="0" indent="-215900" algn="l" rtl="0">
              <a:lnSpc>
                <a:spcPct val="90000"/>
              </a:lnSpc>
              <a:spcBef>
                <a:spcPts val="1000"/>
              </a:spcBef>
              <a:spcAft>
                <a:spcPts val="0"/>
              </a:spcAft>
              <a:buSzPts val="2000"/>
              <a:buFont typeface="Arial"/>
              <a:buNone/>
            </a:pPr>
            <a:endParaRPr sz="1600">
              <a:solidFill>
                <a:schemeClr val="dk2"/>
              </a:solidFill>
            </a:endParaRPr>
          </a:p>
          <a:p>
            <a:pPr marL="342900" lvl="0" indent="-215900" algn="l" rtl="0">
              <a:lnSpc>
                <a:spcPct val="90000"/>
              </a:lnSpc>
              <a:spcBef>
                <a:spcPts val="1000"/>
              </a:spcBef>
              <a:spcAft>
                <a:spcPts val="0"/>
              </a:spcAft>
              <a:buSzPts val="2000"/>
              <a:buFont typeface="Arial"/>
              <a:buNone/>
            </a:pPr>
            <a:endParaRPr sz="1600">
              <a:solidFill>
                <a:schemeClr val="dk2"/>
              </a:solidFill>
            </a:endParaRPr>
          </a:p>
          <a:p>
            <a:pPr marL="342900" lvl="0" indent="-215900" algn="l" rtl="0">
              <a:lnSpc>
                <a:spcPct val="90000"/>
              </a:lnSpc>
              <a:spcBef>
                <a:spcPts val="1000"/>
              </a:spcBef>
              <a:spcAft>
                <a:spcPts val="0"/>
              </a:spcAft>
              <a:buSzPts val="2000"/>
              <a:buFont typeface="Arial"/>
              <a:buNone/>
            </a:pPr>
            <a:endParaRPr>
              <a:solidFill>
                <a:schemeClr val="dk2"/>
              </a:solidFill>
            </a:endParaRPr>
          </a:p>
          <a:p>
            <a:pPr marL="698500" lvl="0" indent="-215900" algn="l" rtl="0">
              <a:lnSpc>
                <a:spcPct val="90000"/>
              </a:lnSpc>
              <a:spcBef>
                <a:spcPts val="1000"/>
              </a:spcBef>
              <a:spcAft>
                <a:spcPts val="0"/>
              </a:spcAft>
              <a:buSzPts val="2000"/>
              <a:buFont typeface="Arial"/>
              <a:buNone/>
            </a:pPr>
            <a:endParaRPr>
              <a:solidFill>
                <a:schemeClr val="dk2"/>
              </a:solidFill>
            </a:endParaRPr>
          </a:p>
          <a:p>
            <a:pPr marL="698500" lvl="0" indent="-215900" algn="l" rtl="0">
              <a:lnSpc>
                <a:spcPct val="90000"/>
              </a:lnSpc>
              <a:spcBef>
                <a:spcPts val="1000"/>
              </a:spcBef>
              <a:spcAft>
                <a:spcPts val="0"/>
              </a:spcAft>
              <a:buSzPts val="2000"/>
              <a:buFont typeface="Arial"/>
              <a:buNone/>
            </a:pPr>
            <a:endParaRPr>
              <a:solidFill>
                <a:schemeClr val="dk2"/>
              </a:solidFill>
            </a:endParaRPr>
          </a:p>
          <a:p>
            <a:pPr marL="698500" lvl="0" indent="-215900" algn="l" rtl="0">
              <a:lnSpc>
                <a:spcPct val="90000"/>
              </a:lnSpc>
              <a:spcBef>
                <a:spcPts val="1000"/>
              </a:spcBef>
              <a:spcAft>
                <a:spcPts val="0"/>
              </a:spcAft>
              <a:buSzPts val="2000"/>
              <a:buFont typeface="Arial"/>
              <a:buNone/>
            </a:pPr>
            <a:endParaRPr>
              <a:solidFill>
                <a:schemeClr val="dk2"/>
              </a:solidFill>
            </a:endParaRPr>
          </a:p>
          <a:p>
            <a:pPr marL="457200" marR="0" lvl="0" indent="-228600" algn="l" rtl="0">
              <a:lnSpc>
                <a:spcPct val="90000"/>
              </a:lnSpc>
              <a:spcBef>
                <a:spcPts val="1000"/>
              </a:spcBef>
              <a:spcAft>
                <a:spcPts val="0"/>
              </a:spcAft>
              <a:buClr>
                <a:srgbClr val="C00000"/>
              </a:buClr>
              <a:buSzPts val="2000"/>
              <a:buFont typeface="Arial"/>
              <a:buNone/>
            </a:pPr>
            <a:r>
              <a:rPr lang="en-US">
                <a:solidFill>
                  <a:schemeClr val="dk2"/>
                </a:solidFill>
              </a:rPr>
              <a:t> </a:t>
            </a:r>
            <a:endParaRPr>
              <a:solidFill>
                <a:schemeClr val="dk2"/>
              </a:solidFill>
            </a:endParaRPr>
          </a:p>
        </p:txBody>
      </p:sp>
      <p:sp>
        <p:nvSpPr>
          <p:cNvPr id="580" name="Google Shape;580;p95"/>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5"/>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C00000"/>
              </a:buClr>
              <a:buSzPts val="900"/>
              <a:buFont typeface="Arial"/>
              <a:buNone/>
            </a:pPr>
            <a:endParaRPr/>
          </a:p>
        </p:txBody>
      </p:sp>
      <p:sp>
        <p:nvSpPr>
          <p:cNvPr id="587" name="Google Shape;587;p8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800"/>
              <a:buFont typeface="Arial"/>
              <a:buNone/>
            </a:pPr>
            <a:r>
              <a:rPr lang="en-US">
                <a:solidFill>
                  <a:schemeClr val="dk2"/>
                </a:solidFill>
              </a:rPr>
              <a:t>NFTs and the </a:t>
            </a:r>
            <a:r>
              <a:rPr lang="en-US">
                <a:solidFill>
                  <a:schemeClr val="dk2"/>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Metaverse</a:t>
            </a:r>
            <a:endParaRPr>
              <a:solidFill>
                <a:schemeClr val="dk2"/>
              </a:solidFill>
            </a:endParaRPr>
          </a:p>
        </p:txBody>
      </p:sp>
      <p:sp>
        <p:nvSpPr>
          <p:cNvPr id="588" name="Google Shape;588;p8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589" name="Google Shape;589;p80"/>
          <p:cNvSpPr txBox="1">
            <a:spLocks noGrp="1"/>
          </p:cNvSpPr>
          <p:nvPr>
            <p:ph type="body" idx="3"/>
          </p:nvPr>
        </p:nvSpPr>
        <p:spPr>
          <a:xfrm>
            <a:off x="844550" y="1435736"/>
            <a:ext cx="10160000" cy="4352924"/>
          </a:xfrm>
          <a:prstGeom prst="rect">
            <a:avLst/>
          </a:prstGeom>
          <a:noFill/>
          <a:ln>
            <a:noFill/>
          </a:ln>
        </p:spPr>
        <p:txBody>
          <a:bodyPr spcFirstLastPara="1" wrap="square" lIns="91425" tIns="45700" rIns="91425" bIns="45700" anchor="t" anchorCtr="0">
            <a:noAutofit/>
          </a:bodyPr>
          <a:lstStyle/>
          <a:p>
            <a:pPr marL="571500" lvl="0" indent="-342900" algn="l" rtl="0">
              <a:lnSpc>
                <a:spcPct val="90000"/>
              </a:lnSpc>
              <a:spcBef>
                <a:spcPts val="1000"/>
              </a:spcBef>
              <a:spcAft>
                <a:spcPts val="0"/>
              </a:spcAft>
              <a:buSzPts val="2000"/>
              <a:buFont typeface="Arial"/>
              <a:buChar char="•"/>
            </a:pPr>
            <a:r>
              <a:rPr lang="en-US" sz="1600">
                <a:solidFill>
                  <a:schemeClr val="dk2"/>
                </a:solidFill>
              </a:rPr>
              <a:t>NFTs help to overcome the boundaries between the physical world and the worlds that exist inside digital devices.</a:t>
            </a:r>
            <a:endParaRPr sz="1600">
              <a:solidFill>
                <a:schemeClr val="dk2"/>
              </a:solidFill>
            </a:endParaRPr>
          </a:p>
          <a:p>
            <a:pPr marL="571500" lvl="0" indent="-342900" algn="l" rtl="0">
              <a:lnSpc>
                <a:spcPct val="90000"/>
              </a:lnSpc>
              <a:spcBef>
                <a:spcPts val="1000"/>
              </a:spcBef>
              <a:spcAft>
                <a:spcPts val="0"/>
              </a:spcAft>
              <a:buSzPts val="2000"/>
              <a:buFont typeface="Arial"/>
              <a:buChar char="•"/>
            </a:pPr>
            <a:r>
              <a:rPr lang="en-US" sz="1600">
                <a:solidFill>
                  <a:schemeClr val="dk2"/>
                </a:solidFill>
              </a:rPr>
              <a:t>Therefore, NFTs are the building blocks of the Metaverse. </a:t>
            </a:r>
            <a:endParaRPr>
              <a:solidFill>
                <a:schemeClr val="dk2"/>
              </a:solidFill>
            </a:endParaRPr>
          </a:p>
          <a:p>
            <a:pPr marL="571500" lvl="0" indent="-342900" algn="l" rtl="0">
              <a:lnSpc>
                <a:spcPct val="90000"/>
              </a:lnSpc>
              <a:spcBef>
                <a:spcPts val="1000"/>
              </a:spcBef>
              <a:spcAft>
                <a:spcPts val="0"/>
              </a:spcAft>
              <a:buSzPts val="2000"/>
              <a:buFont typeface="Arial"/>
              <a:buChar char="•"/>
            </a:pPr>
            <a:r>
              <a:rPr lang="en-US" sz="1600">
                <a:solidFill>
                  <a:schemeClr val="dk2"/>
                </a:solidFill>
              </a:rPr>
              <a:t>Your digital NFT collectibles interact with the Metaverse. You can use them in virtual spaces in your application and see them through an augmented reality (AR) mobile app. The app shows you how they will look in real life.</a:t>
            </a:r>
            <a:endParaRPr sz="1600">
              <a:solidFill>
                <a:schemeClr val="dk2"/>
              </a:solidFill>
            </a:endParaRPr>
          </a:p>
          <a:p>
            <a:pPr marL="571500" lvl="0" indent="-342900" algn="l" rtl="0">
              <a:lnSpc>
                <a:spcPct val="90000"/>
              </a:lnSpc>
              <a:spcBef>
                <a:spcPts val="1000"/>
              </a:spcBef>
              <a:spcAft>
                <a:spcPts val="0"/>
              </a:spcAft>
              <a:buSzPts val="2000"/>
              <a:buFont typeface="Arial"/>
              <a:buChar char="•"/>
            </a:pPr>
            <a:r>
              <a:rPr lang="en-US" sz="1600">
                <a:solidFill>
                  <a:schemeClr val="dk2"/>
                </a:solidFill>
              </a:rPr>
              <a:t>NFTs are already representing a new virtual economy with the opportunity of buying, selling, trading and exchanging digital items. </a:t>
            </a:r>
            <a:endParaRPr>
              <a:solidFill>
                <a:schemeClr val="dk2"/>
              </a:solidFill>
            </a:endParaRPr>
          </a:p>
          <a:p>
            <a:pPr marL="571500" lvl="0" indent="-342900" algn="l" rtl="0">
              <a:lnSpc>
                <a:spcPct val="90000"/>
              </a:lnSpc>
              <a:spcBef>
                <a:spcPts val="1000"/>
              </a:spcBef>
              <a:spcAft>
                <a:spcPts val="0"/>
              </a:spcAft>
              <a:buSzPts val="2000"/>
              <a:buFont typeface="Arial"/>
              <a:buChar char="•"/>
            </a:pPr>
            <a:r>
              <a:rPr lang="en-US" sz="1600">
                <a:solidFill>
                  <a:schemeClr val="dk2"/>
                </a:solidFill>
              </a:rPr>
              <a:t>In the Metaverse NFTs will represent the ownership of every good, plot of land and vehicle. The NFTs will be saved in your crypto wallet and even if you lose them, with your private key the ownership of your assets or activities can be proved through the blockchain. </a:t>
            </a:r>
            <a:endParaRPr>
              <a:solidFill>
                <a:schemeClr val="dk2"/>
              </a:solidFill>
            </a:endParaRPr>
          </a:p>
          <a:p>
            <a:pPr marL="571500" lvl="0" indent="-215900" algn="l" rtl="0">
              <a:lnSpc>
                <a:spcPct val="90000"/>
              </a:lnSpc>
              <a:spcBef>
                <a:spcPts val="1000"/>
              </a:spcBef>
              <a:spcAft>
                <a:spcPts val="0"/>
              </a:spcAft>
              <a:buSzPts val="2000"/>
              <a:buFont typeface="Arial"/>
              <a:buNone/>
            </a:pPr>
            <a:endParaRPr sz="1600">
              <a:solidFill>
                <a:schemeClr val="dk2"/>
              </a:solidFill>
            </a:endParaRPr>
          </a:p>
          <a:p>
            <a:pPr marL="571500" lvl="0" indent="-215900" algn="l" rtl="0">
              <a:lnSpc>
                <a:spcPct val="90000"/>
              </a:lnSpc>
              <a:spcBef>
                <a:spcPts val="1000"/>
              </a:spcBef>
              <a:spcAft>
                <a:spcPts val="0"/>
              </a:spcAft>
              <a:buSzPts val="2000"/>
              <a:buFont typeface="Arial"/>
              <a:buNone/>
            </a:pPr>
            <a:endParaRPr sz="1600">
              <a:solidFill>
                <a:schemeClr val="dk2"/>
              </a:solidFill>
            </a:endParaRPr>
          </a:p>
        </p:txBody>
      </p:sp>
      <p:sp>
        <p:nvSpPr>
          <p:cNvPr id="590" name="Google Shape;590;p80"/>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Why are the NFTs the building blocks of the Metaverse?</a:t>
            </a:r>
            <a:endParaRPr sz="1400" b="0" i="0" u="none" strike="noStrike" cap="none">
              <a:solidFill>
                <a:srgbClr val="000000"/>
              </a:solidFill>
              <a:latin typeface="Arial"/>
              <a:ea typeface="Arial"/>
              <a:cs typeface="Arial"/>
              <a:sym typeface="Arial"/>
            </a:endParaRPr>
          </a:p>
        </p:txBody>
      </p:sp>
      <p:sp>
        <p:nvSpPr>
          <p:cNvPr id="591" name="Google Shape;591;p80"/>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0"/>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9"/>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599" name="Google Shape;599;p39"/>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Metaverse</a:t>
            </a:r>
            <a:endParaRPr/>
          </a:p>
        </p:txBody>
      </p:sp>
      <p:sp>
        <p:nvSpPr>
          <p:cNvPr id="600" name="Google Shape;600;p39"/>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C00000"/>
              </a:buClr>
              <a:buSzPts val="1600"/>
              <a:buFont typeface="Arial"/>
              <a:buChar char="•"/>
            </a:pPr>
            <a:r>
              <a:rPr lang="en-US" sz="1600" b="0" i="1" u="sng" strike="noStrike" cap="none">
                <a:solidFill>
                  <a:schemeClr val="dk2"/>
                </a:solidFill>
                <a:latin typeface="Arial"/>
                <a:ea typeface="Arial"/>
                <a:cs typeface="Arial"/>
                <a:sym typeface="Arial"/>
                <a:hlinkClick r:id="rId3">
                  <a:extLst>
                    <a:ext uri="{A12FA001-AC4F-418D-AE19-62706E023703}">
                      <ahyp:hlinkClr xmlns:ahyp="http://schemas.microsoft.com/office/drawing/2018/hyperlinkcolor" val="tx"/>
                    </a:ext>
                  </a:extLst>
                </a:hlinkClick>
              </a:rPr>
              <a:t>“NFTs are the digital key to unlocking the metaverse”</a:t>
            </a:r>
            <a:r>
              <a:rPr lang="en-US" sz="1600" b="0" i="0" u="none" strike="noStrike" cap="none">
                <a:solidFill>
                  <a:schemeClr val="dk2"/>
                </a:solidFill>
                <a:latin typeface="Arial"/>
                <a:ea typeface="Arial"/>
                <a:cs typeface="Arial"/>
                <a:sym typeface="Arial"/>
              </a:rPr>
              <a:t>, </a:t>
            </a:r>
            <a:r>
              <a:rPr lang="en-US" sz="1600" b="0" i="0" u="none" strike="noStrike" cap="none" err="1">
                <a:solidFill>
                  <a:schemeClr val="dk2"/>
                </a:solidFill>
                <a:latin typeface="Arial"/>
                <a:ea typeface="Arial"/>
                <a:cs typeface="Arial"/>
                <a:sym typeface="Arial"/>
              </a:rPr>
              <a:t>Shreyansh</a:t>
            </a:r>
            <a:r>
              <a:rPr lang="en-US" sz="1600" b="0" i="0" u="none" strike="noStrike" cap="none">
                <a:solidFill>
                  <a:schemeClr val="dk2"/>
                </a:solidFill>
                <a:latin typeface="Arial"/>
                <a:ea typeface="Arial"/>
                <a:cs typeface="Arial"/>
                <a:sym typeface="Arial"/>
              </a:rPr>
              <a:t> Singh, the head of Polygon's NFT and gaming arm, wrote in a Decrypt article.</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1" u="sng" strike="noStrike" cap="none">
                <a:solidFill>
                  <a:srgbClr val="53626F"/>
                </a:solidFill>
                <a:latin typeface="Arial"/>
                <a:ea typeface="Arial"/>
                <a:cs typeface="Arial"/>
                <a:sym typeface="Arial"/>
                <a:hlinkClick r:id="rId4">
                  <a:extLst>
                    <a:ext uri="{A12FA001-AC4F-418D-AE19-62706E023703}">
                      <ahyp:hlinkClr xmlns:ahyp="http://schemas.microsoft.com/office/drawing/2018/hyperlinkcolor" val="tx"/>
                    </a:ext>
                  </a:extLst>
                </a:hlinkClick>
              </a:rPr>
              <a:t>"That was kind of the missing piece of the puzzle, now that that's enabled, the metaverse is actually coming to fruition" </a:t>
            </a:r>
            <a:r>
              <a:rPr lang="en-US" sz="1600" b="0" i="1" u="none" strike="noStrike" cap="none">
                <a:solidFill>
                  <a:srgbClr val="53626F"/>
                </a:solidFill>
                <a:latin typeface="Arial"/>
                <a:ea typeface="Arial"/>
                <a:cs typeface="Arial"/>
                <a:sym typeface="Arial"/>
              </a:rPr>
              <a:t> </a:t>
            </a:r>
            <a:r>
              <a:rPr lang="en-US" sz="1600" b="0" i="0" u="none" strike="noStrike" cap="none">
                <a:solidFill>
                  <a:srgbClr val="53626F"/>
                </a:solidFill>
                <a:latin typeface="Arial"/>
                <a:ea typeface="Arial"/>
                <a:cs typeface="Arial"/>
                <a:sym typeface="Arial"/>
              </a:rPr>
              <a:t>said </a:t>
            </a:r>
            <a:r>
              <a:rPr lang="en-US" sz="1600" b="0" i="0" u="none" strike="noStrike" cap="none" err="1">
                <a:solidFill>
                  <a:srgbClr val="53626F"/>
                </a:solidFill>
                <a:latin typeface="Arial"/>
                <a:ea typeface="Arial"/>
                <a:cs typeface="Arial"/>
                <a:sym typeface="Arial"/>
              </a:rPr>
              <a:t>Steinwold</a:t>
            </a:r>
            <a:r>
              <a:rPr lang="en-US" sz="1600" b="0" i="0" u="none" strike="noStrike" cap="none">
                <a:solidFill>
                  <a:srgbClr val="53626F"/>
                </a:solidFill>
                <a:latin typeface="Arial"/>
                <a:ea typeface="Arial"/>
                <a:cs typeface="Arial"/>
                <a:sym typeface="Arial"/>
              </a:rPr>
              <a:t>, who's also a managing partner of NFT-focused firm </a:t>
            </a:r>
            <a:r>
              <a:rPr lang="en-US" sz="1600" b="0" i="0" u="none" strike="noStrike" cap="none" err="1">
                <a:solidFill>
                  <a:srgbClr val="53626F"/>
                </a:solidFill>
                <a:latin typeface="Arial"/>
                <a:ea typeface="Arial"/>
                <a:cs typeface="Arial"/>
                <a:sym typeface="Arial"/>
              </a:rPr>
              <a:t>Sfermion</a:t>
            </a:r>
            <a:r>
              <a:rPr lang="en-US" sz="1600" b="0" i="0" u="none" strike="noStrike" cap="none">
                <a:solidFill>
                  <a:srgbClr val="53626F"/>
                </a:solidFill>
                <a:latin typeface="Arial"/>
                <a:ea typeface="Arial"/>
                <a:cs typeface="Arial"/>
                <a:sym typeface="Arial"/>
              </a:rPr>
              <a:t>, in the Market Insider.</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As much as any physical society, the Metaverse needs an economy too.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In this case, the economy depends on securing one’s virtual identity and digital possessions, such as one’s Metaverse car, home, clothing, furniture, etc., for a Metaverse society to succeed and interact with other Metaverse societies.</a:t>
            </a:r>
            <a:endParaRPr sz="1600" b="0" i="0" u="none" strike="noStrike" cap="none">
              <a:solidFill>
                <a:srgbClr val="53626F"/>
              </a:solidFill>
              <a:latin typeface="Arial"/>
              <a:ea typeface="Arial"/>
              <a:cs typeface="Arial"/>
              <a:sym typeface="Arial"/>
            </a:endParaRPr>
          </a:p>
        </p:txBody>
      </p:sp>
      <p:sp>
        <p:nvSpPr>
          <p:cNvPr id="601" name="Google Shape;601;p39"/>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Why are the NFTs the building blocks of the Metaverse?</a:t>
            </a:r>
            <a:endParaRPr sz="1400" b="0" i="0" u="none" strike="noStrike" cap="none">
              <a:solidFill>
                <a:srgbClr val="000000"/>
              </a:solidFill>
              <a:latin typeface="Arial"/>
              <a:ea typeface="Arial"/>
              <a:cs typeface="Arial"/>
              <a:sym typeface="Arial"/>
            </a:endParaRPr>
          </a:p>
        </p:txBody>
      </p:sp>
      <p:sp>
        <p:nvSpPr>
          <p:cNvPr id="602" name="Google Shape;602;p39"/>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610" name="Google Shape;610;p4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611" name="Google Shape;611;p40"/>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C00000"/>
              </a:buClr>
              <a:buSzPts val="1600"/>
              <a:buFont typeface="Arial"/>
              <a:buChar char="•"/>
            </a:pPr>
            <a:r>
              <a:rPr lang="en-US" sz="1600" b="1" i="0" u="none" strike="noStrike" cap="none">
                <a:solidFill>
                  <a:srgbClr val="53626F"/>
                </a:solidFill>
                <a:latin typeface="Arial"/>
                <a:ea typeface="Arial"/>
                <a:cs typeface="Arial"/>
                <a:sym typeface="Arial"/>
              </a:rPr>
              <a:t>But how can a Metaverse economy be sustained and flourish?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C00000"/>
              </a:buClr>
              <a:buSzPts val="1600"/>
              <a:buFont typeface="Arial"/>
              <a:buNone/>
            </a:pPr>
            <a:endParaRPr sz="1600" b="0" i="0" u="none" strike="noStrike" cap="none">
              <a:solidFill>
                <a:schemeClr val="dk2"/>
              </a:solidFill>
              <a:latin typeface="Arial"/>
              <a:ea typeface="Arial"/>
              <a:cs typeface="Arial"/>
              <a:sym typeface="Arial"/>
            </a:endParaRPr>
          </a:p>
          <a:p>
            <a:pPr marL="228600" marR="0" lvl="0" indent="-228600" algn="l" rtl="0">
              <a:lnSpc>
                <a:spcPct val="90000"/>
              </a:lnSpc>
              <a:spcBef>
                <a:spcPts val="0"/>
              </a:spcBef>
              <a:spcAft>
                <a:spcPts val="0"/>
              </a:spcAft>
              <a:buClr>
                <a:srgbClr val="C00000"/>
              </a:buClr>
              <a:buSzPts val="1600"/>
              <a:buFont typeface="Arial"/>
              <a:buChar char="•"/>
            </a:pPr>
            <a:r>
              <a:rPr lang="en-US" sz="1600" b="0" i="0" u="none" strike="noStrike" cap="none">
                <a:solidFill>
                  <a:schemeClr val="dk2"/>
                </a:solidFill>
                <a:latin typeface="Arial"/>
                <a:ea typeface="Arial"/>
                <a:cs typeface="Arial"/>
                <a:sym typeface="Arial"/>
              </a:rPr>
              <a:t>Enter: NFTs!</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Metaverse and NFTs have come to be almost analogous and this was initiated by the explosion of NFTs in blockchain gaming.</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All the real-life identities and the digital possessions that will exist in the Metaverse, will be tied to digital avatars, which will hold the form of NFTs.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By being more precise the NFT avatar represent a real person which can be used in multiple metaverses.</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NFTs serve as extension of identity and offer numerous potential for community and social experiences.</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Proof of one’s ownership of a digital asset will be vital in the Metaverse and the NFTs provide just that.</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However, in order for this digital economy to flourish, the ability to travel and trade freely between realms that might have different laws and rules will be needed.</a:t>
            </a:r>
            <a:endParaRPr sz="1600" b="0" i="0" u="none" strike="noStrike" cap="none">
              <a:solidFill>
                <a:srgbClr val="53626F"/>
              </a:solidFill>
              <a:latin typeface="Arial"/>
              <a:ea typeface="Arial"/>
              <a:cs typeface="Arial"/>
              <a:sym typeface="Arial"/>
            </a:endParaRPr>
          </a:p>
        </p:txBody>
      </p:sp>
      <p:sp>
        <p:nvSpPr>
          <p:cNvPr id="612" name="Google Shape;612;p40"/>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Why are the NFTs the building blocks of the Metaverse?</a:t>
            </a:r>
            <a:endParaRPr sz="1400" b="0" i="0" u="none" strike="noStrike" cap="none">
              <a:solidFill>
                <a:srgbClr val="000000"/>
              </a:solidFill>
              <a:latin typeface="Arial"/>
              <a:ea typeface="Arial"/>
              <a:cs typeface="Arial"/>
              <a:sym typeface="Arial"/>
            </a:endParaRPr>
          </a:p>
        </p:txBody>
      </p:sp>
      <p:sp>
        <p:nvSpPr>
          <p:cNvPr id="613" name="Google Shape;613;p40"/>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1"/>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621" name="Google Shape;621;p41"/>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NFTs and the Stellar Ecosystem</a:t>
            </a:r>
            <a:endParaRPr/>
          </a:p>
        </p:txBody>
      </p:sp>
      <p:sp>
        <p:nvSpPr>
          <p:cNvPr id="622" name="Google Shape;622;p41"/>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Moreover, it is also important that there won’t be any more need for games to create their own currency, since NFTs can be purchased with cryptocurrency or traditional currency.</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combination of these two technological innovations is already starting to create the most robust and advanced digital economy the world has ever seen.</a:t>
            </a:r>
            <a:endParaRPr sz="1400" b="0" i="0" u="none" strike="noStrike" cap="none">
              <a:solidFill>
                <a:srgbClr val="000000"/>
              </a:solidFill>
              <a:latin typeface="Arial"/>
              <a:ea typeface="Arial"/>
              <a:cs typeface="Arial"/>
              <a:sym typeface="Arial"/>
            </a:endParaRPr>
          </a:p>
        </p:txBody>
      </p:sp>
      <p:sp>
        <p:nvSpPr>
          <p:cNvPr id="623" name="Google Shape;623;p41"/>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Why are the NFTs the building blocks of the Metaverse?</a:t>
            </a:r>
            <a:endParaRPr sz="1400" b="0" i="0" u="none" strike="noStrike" cap="none">
              <a:solidFill>
                <a:srgbClr val="000000"/>
              </a:solidFill>
              <a:latin typeface="Arial"/>
              <a:ea typeface="Arial"/>
              <a:cs typeface="Arial"/>
              <a:sym typeface="Arial"/>
            </a:endParaRPr>
          </a:p>
        </p:txBody>
      </p:sp>
      <p:sp>
        <p:nvSpPr>
          <p:cNvPr id="624" name="Google Shape;624;p41"/>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8"/>
          <p:cNvSpPr txBox="1">
            <a:spLocks noGrp="1"/>
          </p:cNvSpPr>
          <p:nvPr>
            <p:ph type="ctrTitle"/>
          </p:nvPr>
        </p:nvSpPr>
        <p:spPr>
          <a:xfrm>
            <a:off x="0" y="2965173"/>
            <a:ext cx="12192000" cy="92765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0"/>
              <a:t>4. Conclusion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638" name="Google Shape;638;p86"/>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Conclusion </a:t>
            </a:r>
            <a:endParaRPr/>
          </a:p>
        </p:txBody>
      </p:sp>
      <p:sp>
        <p:nvSpPr>
          <p:cNvPr id="639" name="Google Shape;639;p86"/>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An NFT represents a single specific digital asset on the blockchain which can not be replicated</a:t>
            </a:r>
            <a:r>
              <a:rPr lang="en-US" sz="1600">
                <a:solidFill>
                  <a:srgbClr val="53626F"/>
                </a:solidFill>
              </a:rPr>
              <a:t>. An NFT</a:t>
            </a:r>
            <a:r>
              <a:rPr lang="en-US" sz="1600" b="0" i="0" u="none" strike="noStrike" cap="none">
                <a:solidFill>
                  <a:srgbClr val="53626F"/>
                </a:solidFill>
                <a:latin typeface="Arial"/>
                <a:ea typeface="Arial"/>
                <a:cs typeface="Arial"/>
                <a:sym typeface="Arial"/>
              </a:rPr>
              <a:t> can be intangible (like a </a:t>
            </a:r>
            <a:r>
              <a:rPr lang="en-US" sz="1600">
                <a:solidFill>
                  <a:srgbClr val="53626F"/>
                </a:solidFill>
              </a:rPr>
              <a:t>JPEG, MP3 file, etc.)</a:t>
            </a:r>
            <a:r>
              <a:rPr lang="en-US" sz="1600" b="0" i="0" u="none" strike="noStrike" cap="none">
                <a:solidFill>
                  <a:srgbClr val="53626F"/>
                </a:solidFill>
                <a:latin typeface="Arial"/>
                <a:ea typeface="Arial"/>
                <a:cs typeface="Arial"/>
                <a:sym typeface="Arial"/>
              </a:rPr>
              <a:t> or tangible (like</a:t>
            </a:r>
            <a:r>
              <a:rPr lang="en-US" sz="1600">
                <a:solidFill>
                  <a:srgbClr val="53626F"/>
                </a:solidFill>
              </a:rPr>
              <a:t> real estate, a painting, etc.) that is digitized.</a:t>
            </a:r>
            <a:endParaRPr sz="1600">
              <a:solidFill>
                <a:srgbClr val="53626F"/>
              </a:solidFill>
            </a:endParaRPr>
          </a:p>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These non-interchangeable valuables all have their own individual value </a:t>
            </a:r>
            <a:r>
              <a:rPr lang="en-US" sz="1600" b="0" i="0" u="none" strike="noStrike" cap="none" err="1">
                <a:solidFill>
                  <a:srgbClr val="53626F"/>
                </a:solidFill>
                <a:latin typeface="Arial"/>
                <a:ea typeface="Arial"/>
                <a:cs typeface="Arial"/>
                <a:sym typeface="Arial"/>
              </a:rPr>
              <a:t>characterised</a:t>
            </a:r>
            <a:r>
              <a:rPr lang="en-US" sz="1600" b="0" i="0" u="none" strike="noStrike" cap="none">
                <a:solidFill>
                  <a:srgbClr val="53626F"/>
                </a:solidFill>
                <a:latin typeface="Arial"/>
                <a:ea typeface="Arial"/>
                <a:cs typeface="Arial"/>
                <a:sym typeface="Arial"/>
              </a:rPr>
              <a:t> by their unique ID and metadata which is stored on the blockchain.</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Metaverse is not the Internet you look at but rather is immersive – you participate and move in it. Technologies such as VR and AR are used, as we already know them from gaming. </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Metaverse is still in its infancy but with great business use-cases; therefore it will grow rapidly.</a:t>
            </a:r>
            <a:endParaRPr sz="14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u="sng">
                <a:solidFill>
                  <a:schemeClr val="hlink"/>
                </a:solidFill>
                <a:hlinkClick r:id="rId3"/>
              </a:rPr>
              <a:t>Litemint.com</a:t>
            </a:r>
            <a:r>
              <a:rPr lang="en-US" sz="1600">
                <a:solidFill>
                  <a:srgbClr val="53626F"/>
                </a:solidFill>
              </a:rPr>
              <a:t> </a:t>
            </a:r>
            <a:r>
              <a:rPr lang="en-US" sz="1600" b="0" i="0" u="none" strike="noStrike" cap="none">
                <a:solidFill>
                  <a:srgbClr val="53626F"/>
                </a:solidFill>
                <a:latin typeface="Arial"/>
                <a:ea typeface="Arial"/>
                <a:cs typeface="Arial"/>
                <a:sym typeface="Arial"/>
              </a:rPr>
              <a:t>which operates on the Stellar network, allows users to create and mint NFTs at low fees and high transaction speed.</a:t>
            </a:r>
            <a:endParaRPr sz="14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Environmentally friendly consensus mechanisms are appreciated by many, therefore Stellar has a good chance to grow its NFT Marketplace </a:t>
            </a:r>
            <a:r>
              <a:rPr lang="en-US" sz="1600" u="sng">
                <a:solidFill>
                  <a:schemeClr val="hlink"/>
                </a:solidFill>
                <a:hlinkClick r:id="rId3"/>
              </a:rPr>
              <a:t>Litemint.com</a:t>
            </a:r>
            <a:r>
              <a:rPr lang="en-US" sz="1600">
                <a:solidFill>
                  <a:srgbClr val="53626F"/>
                </a:solidFill>
              </a:rPr>
              <a:t> </a:t>
            </a:r>
            <a:r>
              <a:rPr lang="en-US" sz="1600" b="0" i="0" u="none" strike="noStrike" cap="none">
                <a:solidFill>
                  <a:srgbClr val="53626F"/>
                </a:solidFill>
                <a:latin typeface="Arial"/>
                <a:ea typeface="Arial"/>
                <a:cs typeface="Arial"/>
                <a:sym typeface="Arial"/>
              </a:rPr>
              <a:t>in the future.</a:t>
            </a:r>
            <a:endParaRPr sz="1400" b="0" i="0" u="none" strike="noStrike" cap="none">
              <a:solidFill>
                <a:srgbClr val="53626F"/>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a:p>
            <a:pPr marL="228600" marR="0" lvl="0" indent="-127000" algn="just" rtl="0">
              <a:lnSpc>
                <a:spcPct val="90000"/>
              </a:lnSpc>
              <a:spcBef>
                <a:spcPts val="1000"/>
              </a:spcBef>
              <a:spcAft>
                <a:spcPts val="0"/>
              </a:spcAft>
              <a:buClr>
                <a:srgbClr val="C00000"/>
              </a:buClr>
              <a:buSzPts val="1600"/>
              <a:buFont typeface="Arial"/>
              <a:buNone/>
            </a:pPr>
            <a:endParaRPr sz="1600" b="0" i="0" u="none" strike="noStrike" cap="none">
              <a:solidFill>
                <a:srgbClr val="FF0000"/>
              </a:solidFill>
              <a:latin typeface="Arial"/>
              <a:ea typeface="Arial"/>
              <a:cs typeface="Arial"/>
              <a:sym typeface="Arial"/>
            </a:endParaRPr>
          </a:p>
        </p:txBody>
      </p:sp>
      <p:sp>
        <p:nvSpPr>
          <p:cNvPr id="640" name="Google Shape;640;p86"/>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Key learnings </a:t>
            </a:r>
            <a:endParaRPr sz="1400" b="0" i="0" u="none" strike="noStrike" cap="none">
              <a:solidFill>
                <a:srgbClr val="53626F"/>
              </a:solidFill>
              <a:latin typeface="Arial"/>
              <a:ea typeface="Arial"/>
              <a:cs typeface="Arial"/>
              <a:sym typeface="Arial"/>
            </a:endParaRPr>
          </a:p>
        </p:txBody>
      </p:sp>
      <p:sp>
        <p:nvSpPr>
          <p:cNvPr id="641" name="Google Shape;641;p86"/>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6"/>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9"/>
          <p:cNvSpPr txBox="1">
            <a:spLocks noGrp="1"/>
          </p:cNvSpPr>
          <p:nvPr>
            <p:ph type="ctrTitle"/>
          </p:nvPr>
        </p:nvSpPr>
        <p:spPr>
          <a:xfrm>
            <a:off x="0" y="2965173"/>
            <a:ext cx="12192000" cy="92765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0"/>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Arial"/>
                <a:ea typeface="Arial"/>
                <a:cs typeface="Arial"/>
                <a:sym typeface="Arial"/>
              </a:rPr>
              <a:t>3</a:t>
            </a:fld>
            <a:endParaRPr>
              <a:latin typeface="Arial"/>
              <a:ea typeface="Arial"/>
              <a:cs typeface="Arial"/>
              <a:sym typeface="Arial"/>
            </a:endParaRPr>
          </a:p>
        </p:txBody>
      </p:sp>
      <p:sp>
        <p:nvSpPr>
          <p:cNvPr id="376" name="Google Shape;376;p2"/>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a:latin typeface="Arial"/>
                <a:ea typeface="Arial"/>
                <a:cs typeface="Arial"/>
                <a:sym typeface="Arial"/>
              </a:rPr>
              <a:t>Session 6: Objectives</a:t>
            </a:r>
            <a:endParaRPr>
              <a:latin typeface="Arial"/>
              <a:ea typeface="Arial"/>
              <a:cs typeface="Arial"/>
              <a:sym typeface="Arial"/>
            </a:endParaRPr>
          </a:p>
        </p:txBody>
      </p:sp>
      <p:sp>
        <p:nvSpPr>
          <p:cNvPr id="377" name="Google Shape;377;p2"/>
          <p:cNvSpPr txBox="1">
            <a:spLocks noGrp="1"/>
          </p:cNvSpPr>
          <p:nvPr>
            <p:ph type="body" idx="3"/>
          </p:nvPr>
        </p:nvSpPr>
        <p:spPr>
          <a:xfrm>
            <a:off x="996950" y="1254318"/>
            <a:ext cx="10160000" cy="434936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500"/>
              </a:spcBef>
              <a:spcAft>
                <a:spcPts val="0"/>
              </a:spcAft>
              <a:buSzPts val="1600"/>
              <a:buNone/>
            </a:pPr>
            <a:r>
              <a:rPr lang="en-US" sz="1600">
                <a:solidFill>
                  <a:srgbClr val="53565A"/>
                </a:solidFill>
                <a:latin typeface="Arial"/>
                <a:ea typeface="Arial"/>
                <a:cs typeface="Arial"/>
                <a:sym typeface="Arial"/>
              </a:rPr>
              <a:t>In this final week of the Stellar Technical Academy, you will: </a:t>
            </a:r>
            <a:endParaRPr/>
          </a:p>
          <a:p>
            <a:pPr marL="0" lvl="0" indent="0" algn="just" rtl="0">
              <a:lnSpc>
                <a:spcPct val="90000"/>
              </a:lnSpc>
              <a:spcBef>
                <a:spcPts val="500"/>
              </a:spcBef>
              <a:spcAft>
                <a:spcPts val="0"/>
              </a:spcAft>
              <a:buSzPts val="1600"/>
              <a:buNone/>
            </a:pPr>
            <a:endParaRPr sz="1600">
              <a:solidFill>
                <a:srgbClr val="53565A"/>
              </a:solidFill>
              <a:latin typeface="Arial"/>
              <a:ea typeface="Arial"/>
              <a:cs typeface="Arial"/>
              <a:sym typeface="Arial"/>
            </a:endParaRPr>
          </a:p>
          <a:p>
            <a:pPr marL="285750" lvl="0" indent="-285750" algn="just" rtl="0">
              <a:lnSpc>
                <a:spcPct val="90000"/>
              </a:lnSpc>
              <a:spcBef>
                <a:spcPts val="500"/>
              </a:spcBef>
              <a:spcAft>
                <a:spcPts val="0"/>
              </a:spcAft>
              <a:buSzPts val="1600"/>
              <a:buFont typeface="Noto Sans Symbols"/>
              <a:buChar char="✔"/>
            </a:pPr>
            <a:r>
              <a:rPr lang="en-US" sz="1600">
                <a:solidFill>
                  <a:srgbClr val="53565A"/>
                </a:solidFill>
                <a:latin typeface="Arial"/>
                <a:ea typeface="Arial"/>
                <a:cs typeface="Arial"/>
                <a:sym typeface="Arial"/>
              </a:rPr>
              <a:t>Learn what a Non-Fungible-Token (NFT is)				</a:t>
            </a:r>
            <a:endParaRPr/>
          </a:p>
          <a:p>
            <a:pPr marL="285750" lvl="0" indent="-285750" algn="just" rtl="0">
              <a:lnSpc>
                <a:spcPct val="90000"/>
              </a:lnSpc>
              <a:spcBef>
                <a:spcPts val="500"/>
              </a:spcBef>
              <a:spcAft>
                <a:spcPts val="0"/>
              </a:spcAft>
              <a:buSzPts val="1600"/>
              <a:buFont typeface="Noto Sans Symbols"/>
              <a:buChar char="✔"/>
            </a:pPr>
            <a:r>
              <a:rPr lang="en-US" sz="1600">
                <a:solidFill>
                  <a:srgbClr val="53565A"/>
                </a:solidFill>
                <a:latin typeface="Arial"/>
                <a:ea typeface="Arial"/>
                <a:cs typeface="Arial"/>
                <a:sym typeface="Arial"/>
              </a:rPr>
              <a:t>Discover the Metaverse and have a look in its first prototypes 		</a:t>
            </a:r>
            <a:endParaRPr/>
          </a:p>
          <a:p>
            <a:pPr marL="285750" lvl="0" indent="-285750" algn="just" rtl="0">
              <a:lnSpc>
                <a:spcPct val="90000"/>
              </a:lnSpc>
              <a:spcBef>
                <a:spcPts val="500"/>
              </a:spcBef>
              <a:spcAft>
                <a:spcPts val="0"/>
              </a:spcAft>
              <a:buSzPts val="1600"/>
              <a:buFont typeface="Noto Sans Symbols"/>
              <a:buChar char="✔"/>
            </a:pPr>
            <a:r>
              <a:rPr lang="en-US" sz="1600">
                <a:solidFill>
                  <a:srgbClr val="53565A"/>
                </a:solidFill>
                <a:latin typeface="Arial"/>
                <a:ea typeface="Arial"/>
                <a:cs typeface="Arial"/>
                <a:sym typeface="Arial"/>
              </a:rPr>
              <a:t>Understand how NFTs and the Metaverse complement each other		</a:t>
            </a:r>
            <a:endParaRPr/>
          </a:p>
          <a:p>
            <a:pPr marL="285750" lvl="0" indent="-285750" algn="just" rtl="0">
              <a:lnSpc>
                <a:spcPct val="90000"/>
              </a:lnSpc>
              <a:spcBef>
                <a:spcPts val="500"/>
              </a:spcBef>
              <a:spcAft>
                <a:spcPts val="0"/>
              </a:spcAft>
              <a:buSzPts val="1600"/>
              <a:buFont typeface="Noto Sans Symbols"/>
              <a:buChar char="✔"/>
            </a:pPr>
            <a:r>
              <a:rPr lang="en-US" sz="1600">
                <a:solidFill>
                  <a:srgbClr val="53565A"/>
                </a:solidFill>
                <a:latin typeface="Arial"/>
                <a:ea typeface="Arial"/>
                <a:cs typeface="Arial"/>
                <a:sym typeface="Arial"/>
              </a:rPr>
              <a:t>Find out about </a:t>
            </a:r>
            <a:r>
              <a:rPr lang="en-US" sz="1600" err="1">
                <a:solidFill>
                  <a:srgbClr val="53565A"/>
                </a:solidFill>
                <a:latin typeface="Arial"/>
                <a:ea typeface="Arial"/>
                <a:cs typeface="Arial"/>
                <a:sym typeface="Arial"/>
              </a:rPr>
              <a:t>Stellar’s</a:t>
            </a:r>
            <a:r>
              <a:rPr lang="en-US" sz="1600">
                <a:solidFill>
                  <a:srgbClr val="53565A"/>
                </a:solidFill>
                <a:latin typeface="Arial"/>
                <a:ea typeface="Arial"/>
                <a:cs typeface="Arial"/>
                <a:sym typeface="Arial"/>
              </a:rPr>
              <a:t> NFT marketplace and overall activity on NFTs	</a:t>
            </a:r>
            <a:endParaRPr/>
          </a:p>
        </p:txBody>
      </p:sp>
      <p:sp>
        <p:nvSpPr>
          <p:cNvPr id="378" name="Google Shape;378;p2"/>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0"/>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655" name="Google Shape;655;p50"/>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b="0"/>
              <a:t>References</a:t>
            </a:r>
            <a:endParaRPr/>
          </a:p>
        </p:txBody>
      </p:sp>
      <p:sp>
        <p:nvSpPr>
          <p:cNvPr id="656" name="Google Shape;656;p50"/>
          <p:cNvSpPr txBox="1"/>
          <p:nvPr/>
        </p:nvSpPr>
        <p:spPr>
          <a:xfrm>
            <a:off x="996950" y="1362268"/>
            <a:ext cx="9896976" cy="458988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rgbClr val="C00000"/>
              </a:buClr>
              <a:buSzPts val="1600"/>
              <a:buAutoNum type="arabicPeriod"/>
            </a:pPr>
            <a:r>
              <a:rPr lang="en-US" sz="1600" b="0" i="0" u="sng" strike="noStrike" cap="none">
                <a:solidFill>
                  <a:srgbClr val="0563C1"/>
                </a:solidFill>
                <a:latin typeface="Arial"/>
                <a:ea typeface="Arial"/>
                <a:cs typeface="Arial"/>
                <a:sym typeface="Arial"/>
                <a:hlinkClick r:id="rId3">
                  <a:extLst>
                    <a:ext uri="{A12FA001-AC4F-418D-AE19-62706E023703}">
                      <ahyp:hlinkClr xmlns:ahyp="http://schemas.microsoft.com/office/drawing/2018/hyperlinkcolor" val="tx"/>
                    </a:ext>
                  </a:extLst>
                </a:hlinkClick>
              </a:rPr>
              <a:t>https://medium.com/stellar-community/nfts-in-the-stellar-ecosystem-2ec14c8b9ee2</a:t>
            </a:r>
            <a:endParaRPr lang="el-GR" sz="1600" b="0" i="0" u="none" strike="noStrike" cap="none">
              <a:solidFill>
                <a:srgbClr val="53626F"/>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0563C1"/>
                </a:solidFill>
                <a:latin typeface="Arial"/>
                <a:ea typeface="Arial"/>
                <a:cs typeface="Arial"/>
                <a:sym typeface="Arial"/>
                <a:hlinkClick r:id="rId4">
                  <a:extLst>
                    <a:ext uri="{A12FA001-AC4F-418D-AE19-62706E023703}">
                      <ahyp:hlinkClr xmlns:ahyp="http://schemas.microsoft.com/office/drawing/2018/hyperlinkcolor" val="tx"/>
                    </a:ext>
                  </a:extLst>
                </a:hlinkClick>
              </a:rPr>
              <a:t>https://turrets.stellar.org/</a:t>
            </a:r>
            <a:r>
              <a:rPr lang="en-US" sz="1600" b="0" i="0" u="none" strike="noStrike" cap="none">
                <a:solidFill>
                  <a:srgbClr val="53626F"/>
                </a:solidFill>
                <a:latin typeface="Arial"/>
                <a:ea typeface="Arial"/>
                <a:cs typeface="Arial"/>
                <a:sym typeface="Arial"/>
              </a:rPr>
              <a:t> </a:t>
            </a:r>
            <a:endParaRPr sz="1600" b="0" i="0" u="none" strike="noStrike" cap="none">
              <a:solidFill>
                <a:srgbClr val="53626F"/>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0563C1"/>
                </a:solidFill>
                <a:latin typeface="Arial"/>
                <a:ea typeface="Arial"/>
                <a:cs typeface="Arial"/>
                <a:sym typeface="Arial"/>
                <a:hlinkClick r:id="rId5">
                  <a:extLst>
                    <a:ext uri="{A12FA001-AC4F-418D-AE19-62706E023703}">
                      <ahyp:hlinkClr xmlns:ahyp="http://schemas.microsoft.com/office/drawing/2018/hyperlinkcolor" val="tx"/>
                    </a:ext>
                  </a:extLst>
                </a:hlinkClick>
              </a:rPr>
              <a:t>https://github.com/stellar/stellar-turrets-docs</a:t>
            </a:r>
            <a:endParaRPr sz="1600" b="0" i="0" u="none" strike="noStrike" cap="none">
              <a:solidFill>
                <a:srgbClr val="53626F"/>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0563C1"/>
                </a:solidFill>
                <a:latin typeface="Arial"/>
                <a:ea typeface="Arial"/>
                <a:cs typeface="Arial"/>
                <a:sym typeface="Arial"/>
                <a:hlinkClick r:id="rId6">
                  <a:extLst>
                    <a:ext uri="{A12FA001-AC4F-418D-AE19-62706E023703}">
                      <ahyp:hlinkClr xmlns:ahyp="http://schemas.microsoft.com/office/drawing/2018/hyperlinkcolor" val="tx"/>
                    </a:ext>
                  </a:extLst>
                </a:hlinkClick>
              </a:rPr>
              <a:t>https://nft.kalepail.com/</a:t>
            </a:r>
            <a:endParaRPr sz="1600" b="0" i="0" u="sng" strike="noStrike" cap="none">
              <a:solidFill>
                <a:srgbClr val="0563C1"/>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hlinkClick r:id="rId7">
                  <a:extLst>
                    <a:ext uri="{A12FA001-AC4F-418D-AE19-62706E023703}">
                      <ahyp:hlinkClr xmlns:ahyp="http://schemas.microsoft.com/office/drawing/2018/hyperlinkcolor" val="tx"/>
                    </a:ext>
                  </a:extLst>
                </a:hlinkClick>
              </a:rPr>
              <a:t>https://www.rennoco.com/post/nfts-minting-and-copyright-what-you-should-know-as-an-artist#:~:text=When%20you%20decide%20to%20create,token%20to%20guarantee%20its%20authenticity</a:t>
            </a:r>
            <a:endParaRPr sz="1600" b="0" i="0" u="sng" strike="noStrike" cap="none">
              <a:solidFill>
                <a:srgbClr val="0563C1"/>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hlinkClick r:id="rId8">
                  <a:extLst>
                    <a:ext uri="{A12FA001-AC4F-418D-AE19-62706E023703}">
                      <ahyp:hlinkClr xmlns:ahyp="http://schemas.microsoft.com/office/drawing/2018/hyperlinkcolor" val="tx"/>
                    </a:ext>
                  </a:extLst>
                </a:hlinkClick>
              </a:rPr>
              <a:t>https://markets.businessinsider.com/news/currencies/facebook-metaverse-nfts-crypto-meta-cryptocurrencies-2021-11</a:t>
            </a:r>
            <a:endParaRPr sz="1600" b="0" i="0" u="sng" strike="noStrike" cap="none">
              <a:solidFill>
                <a:srgbClr val="0563C1"/>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hlinkClick r:id="rId9">
                  <a:extLst>
                    <a:ext uri="{A12FA001-AC4F-418D-AE19-62706E023703}">
                      <ahyp:hlinkClr xmlns:ahyp="http://schemas.microsoft.com/office/drawing/2018/hyperlinkcolor" val="tx"/>
                    </a:ext>
                  </a:extLst>
                </a:hlinkClick>
              </a:rPr>
              <a:t>https://www.ft.com/partnercontent/crypto-com/nfts-the-metaverse-economy.html</a:t>
            </a:r>
            <a:endParaRPr sz="1600" b="0" i="0" u="sng" strike="noStrike" cap="none">
              <a:solidFill>
                <a:srgbClr val="0563C1"/>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hlinkClick r:id="rId10">
                  <a:extLst>
                    <a:ext uri="{A12FA001-AC4F-418D-AE19-62706E023703}">
                      <ahyp:hlinkClr xmlns:ahyp="http://schemas.microsoft.com/office/drawing/2018/hyperlinkcolor" val="tx"/>
                    </a:ext>
                  </a:extLst>
                </a:hlinkClick>
              </a:rPr>
              <a:t>https://decrypt.co/82992/nfts-key-accessing-metaverse-beyond</a:t>
            </a:r>
            <a:endParaRPr sz="1600" b="0" i="0" u="sng" strike="noStrike" cap="none">
              <a:solidFill>
                <a:srgbClr val="53626F"/>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hlinkClick r:id="rId11">
                  <a:extLst>
                    <a:ext uri="{A12FA001-AC4F-418D-AE19-62706E023703}">
                      <ahyp:hlinkClr xmlns:ahyp="http://schemas.microsoft.com/office/drawing/2018/hyperlinkcolor" val="tx"/>
                    </a:ext>
                  </a:extLst>
                </a:hlinkClick>
              </a:rPr>
              <a:t>https://www.nytimes.com/2021/10/04/style/dolce-gabbana-nft.html</a:t>
            </a:r>
            <a:endParaRPr sz="1600" b="0" i="0" u="sng" strike="noStrike" cap="none">
              <a:solidFill>
                <a:srgbClr val="53626F"/>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hlinkClick r:id="rId12">
                  <a:extLst>
                    <a:ext uri="{A12FA001-AC4F-418D-AE19-62706E023703}">
                      <ahyp:hlinkClr xmlns:ahyp="http://schemas.microsoft.com/office/drawing/2018/hyperlinkcolor" val="tx"/>
                    </a:ext>
                  </a:extLst>
                </a:hlinkClick>
              </a:rPr>
              <a:t>https://medium.com/stellar-community/best-practices-for-creating-nfts-on-stellar-5c91e53e9eb9</a:t>
            </a:r>
            <a:endParaRPr sz="1600" b="0" i="0" u="sng" strike="noStrike" cap="none">
              <a:solidFill>
                <a:srgbClr val="53626F"/>
              </a:solidFill>
              <a:latin typeface="Arial"/>
              <a:ea typeface="Arial"/>
              <a:cs typeface="Arial"/>
            </a:endParaRPr>
          </a:p>
          <a:p>
            <a:pPr marL="342900" marR="0" lvl="0" indent="-342900" algn="just" rtl="0">
              <a:lnSpc>
                <a:spcPct val="90000"/>
              </a:lnSpc>
              <a:spcBef>
                <a:spcPts val="1000"/>
              </a:spcBef>
              <a:spcAft>
                <a:spcPts val="0"/>
              </a:spcAft>
              <a:buClr>
                <a:srgbClr val="C00000"/>
              </a:buClr>
              <a:buSzPts val="1600"/>
              <a:buAutoNum type="arabicPeriod"/>
            </a:pPr>
            <a:r>
              <a:rPr lang="en-US" sz="1600" b="0" i="0" u="sng" strike="noStrike" cap="none">
                <a:solidFill>
                  <a:srgbClr val="53626F"/>
                </a:solidFill>
                <a:latin typeface="Arial"/>
                <a:ea typeface="Arial"/>
                <a:cs typeface="Arial"/>
                <a:sym typeface="Arial"/>
              </a:rPr>
              <a:t>https://stellar.global/insights/stellar-series-welcome-to-the-metaverse/</a:t>
            </a:r>
            <a:endParaRPr sz="1400" b="0" i="0" u="none" strike="noStrike" cap="none">
              <a:solidFill>
                <a:srgbClr val="53626F"/>
              </a:solidFill>
              <a:latin typeface="Arial"/>
              <a:ea typeface="Arial"/>
              <a:cs typeface="Arial"/>
            </a:endParaRPr>
          </a:p>
          <a:p>
            <a:pPr marL="444500" marR="0" lvl="0" indent="-342900" algn="just" rtl="0">
              <a:lnSpc>
                <a:spcPct val="90000"/>
              </a:lnSpc>
              <a:spcBef>
                <a:spcPts val="1000"/>
              </a:spcBef>
              <a:spcAft>
                <a:spcPts val="0"/>
              </a:spcAft>
              <a:buClr>
                <a:srgbClr val="C00000"/>
              </a:buClr>
              <a:buSzPts val="1600"/>
              <a:buAutoNum type="arabicPeriod"/>
            </a:pPr>
            <a:endParaRPr sz="1600" b="0" i="0" u="sng" strike="noStrike" cap="none">
              <a:solidFill>
                <a:srgbClr val="FF0000"/>
              </a:solidFill>
              <a:latin typeface="Arial"/>
              <a:ea typeface="Arial"/>
              <a:cs typeface="Arial"/>
            </a:endParaRPr>
          </a:p>
          <a:p>
            <a:pPr marL="444500" marR="0" lvl="0" indent="-342900" algn="just" rtl="0">
              <a:lnSpc>
                <a:spcPct val="90000"/>
              </a:lnSpc>
              <a:spcBef>
                <a:spcPts val="1000"/>
              </a:spcBef>
              <a:spcAft>
                <a:spcPts val="0"/>
              </a:spcAft>
              <a:buClr>
                <a:srgbClr val="C00000"/>
              </a:buClr>
              <a:buSzPts val="1600"/>
              <a:buAutoNum type="arabicPeriod"/>
            </a:pPr>
            <a:endParaRPr sz="1600" b="0" i="0" u="none" strike="noStrike" cap="none">
              <a:solidFill>
                <a:srgbClr val="53626F"/>
              </a:solidFill>
              <a:latin typeface="Arial"/>
              <a:ea typeface="Arial"/>
              <a:cs typeface="Arial"/>
            </a:endParaRPr>
          </a:p>
          <a:p>
            <a:pPr marL="444500" marR="0" lvl="0" indent="-342900" algn="just" rtl="0">
              <a:lnSpc>
                <a:spcPct val="90000"/>
              </a:lnSpc>
              <a:spcBef>
                <a:spcPts val="1000"/>
              </a:spcBef>
              <a:spcAft>
                <a:spcPts val="0"/>
              </a:spcAft>
              <a:buClr>
                <a:srgbClr val="C00000"/>
              </a:buClr>
              <a:buSzPts val="1600"/>
              <a:buAutoNum type="arabicPeriod"/>
            </a:pPr>
            <a:endParaRPr sz="1600" b="0" i="0" u="none" strike="noStrike" cap="none">
              <a:solidFill>
                <a:srgbClr val="53626F"/>
              </a:solidFill>
              <a:latin typeface="Arial"/>
              <a:ea typeface="Arial"/>
              <a:cs typeface="Arial"/>
            </a:endParaRPr>
          </a:p>
        </p:txBody>
      </p:sp>
      <p:sp>
        <p:nvSpPr>
          <p:cNvPr id="657" name="Google Shape;657;p50"/>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endParaRPr sz="2400" b="0" i="0" u="none" strike="noStrike" cap="none">
              <a:solidFill>
                <a:srgbClr val="53626F"/>
              </a:solidFill>
              <a:latin typeface="Arial"/>
              <a:ea typeface="Arial"/>
              <a:cs typeface="Arial"/>
              <a:sym typeface="Arial"/>
            </a:endParaRPr>
          </a:p>
        </p:txBody>
      </p:sp>
      <p:sp>
        <p:nvSpPr>
          <p:cNvPr id="658" name="Google Shape;658;p50"/>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0"/>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9"/>
          <p:cNvSpPr txBox="1"/>
          <p:nvPr/>
        </p:nvSpPr>
        <p:spPr>
          <a:xfrm>
            <a:off x="777184" y="1521080"/>
            <a:ext cx="6999930"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n-US" sz="2000" b="0" i="0" u="none" strike="noStrike" cap="none">
                <a:solidFill>
                  <a:schemeClr val="lt1"/>
                </a:solidFill>
                <a:latin typeface="Arial"/>
                <a:ea typeface="Arial"/>
                <a:cs typeface="Arial"/>
                <a:sym typeface="Arial"/>
              </a:rPr>
              <a:t>If you are a student, developer, startup or a full-fledged company and you want to build on Stellar and get your idea funded, visit the </a:t>
            </a:r>
            <a:r>
              <a:rPr lang="en-US" sz="20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Stellar Community Fund</a:t>
            </a:r>
            <a:r>
              <a:rPr lang="en-US" sz="2000" b="0" i="0" u="none" strike="noStrike" cap="none">
                <a:solidFill>
                  <a:schemeClr val="lt1"/>
                </a:solidFill>
                <a:latin typeface="Arial"/>
                <a:ea typeface="Arial"/>
                <a:cs typeface="Arial"/>
                <a:sym typeface="Arial"/>
              </a:rPr>
              <a:t> !</a:t>
            </a:r>
            <a:endParaRPr sz="2000" b="0" i="0" u="none" strike="noStrike" cap="none">
              <a:solidFill>
                <a:schemeClr val="lt1"/>
              </a:solidFill>
              <a:latin typeface="Arial"/>
              <a:ea typeface="Arial"/>
              <a:cs typeface="Arial"/>
              <a:sym typeface="Arial"/>
            </a:endParaRPr>
          </a:p>
        </p:txBody>
      </p:sp>
      <p:sp>
        <p:nvSpPr>
          <p:cNvPr id="665" name="Google Shape;665;p99"/>
          <p:cNvSpPr txBox="1"/>
          <p:nvPr/>
        </p:nvSpPr>
        <p:spPr>
          <a:xfrm>
            <a:off x="4374036" y="3632307"/>
            <a:ext cx="7279147"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n-US" sz="2000" b="0" i="0" u="none" strike="noStrike" cap="none">
                <a:solidFill>
                  <a:schemeClr val="lt1"/>
                </a:solidFill>
                <a:latin typeface="Arial"/>
                <a:ea typeface="Arial"/>
                <a:cs typeface="Arial"/>
                <a:sym typeface="Arial"/>
              </a:rPr>
              <a:t>If you are want to become a Stellar Tech ambassador or a Stellar Campus Expert visit the </a:t>
            </a:r>
            <a:r>
              <a:rPr lang="en-US" sz="20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Stellar Advocates Page </a:t>
            </a:r>
            <a:r>
              <a:rPr lang="en-US" sz="2000" b="0" i="0" u="none" strike="noStrike" cap="none">
                <a:solidFill>
                  <a:schemeClr val="lt1"/>
                </a:solidFill>
                <a:latin typeface="Arial"/>
                <a:ea typeface="Arial"/>
                <a:cs typeface="Arial"/>
                <a:sym typeface="Arial"/>
              </a:rPr>
              <a:t>!</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1"/>
          <p:cNvSpPr txBox="1"/>
          <p:nvPr/>
        </p:nvSpPr>
        <p:spPr>
          <a:xfrm>
            <a:off x="1553820" y="2679914"/>
            <a:ext cx="6547800" cy="2308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3200"/>
              <a:buFont typeface="Arial"/>
              <a:buNone/>
            </a:pPr>
            <a:r>
              <a:rPr lang="en-US" sz="3200" b="1" dirty="0">
                <a:solidFill>
                  <a:schemeClr val="lt1"/>
                </a:solidFill>
              </a:rPr>
              <a:t>Questions?</a:t>
            </a:r>
            <a:endParaRPr dirty="0">
              <a:solidFill>
                <a:schemeClr val="dk1"/>
              </a:solidFill>
            </a:endParaRPr>
          </a:p>
          <a:p>
            <a:pPr marL="0" lvl="0" indent="0" algn="l" rtl="0">
              <a:spcBef>
                <a:spcPts val="0"/>
              </a:spcBef>
              <a:spcAft>
                <a:spcPts val="0"/>
              </a:spcAft>
              <a:buClr>
                <a:schemeClr val="dk1"/>
              </a:buClr>
              <a:buSzPts val="2000"/>
              <a:buFont typeface="Arial"/>
              <a:buNone/>
            </a:pPr>
            <a:endParaRPr sz="2000" dirty="0">
              <a:solidFill>
                <a:schemeClr val="lt1"/>
              </a:solidFill>
            </a:endParaRPr>
          </a:p>
          <a:p>
            <a:pPr marL="0" lvl="0" indent="0" algn="l" rtl="0">
              <a:spcBef>
                <a:spcPts val="0"/>
              </a:spcBef>
              <a:spcAft>
                <a:spcPts val="0"/>
              </a:spcAft>
              <a:buClr>
                <a:schemeClr val="dk1"/>
              </a:buClr>
              <a:buSzPts val="2000"/>
              <a:buFont typeface="Arial"/>
              <a:buNone/>
            </a:pPr>
            <a:r>
              <a:rPr lang="en-US" sz="2000" dirty="0">
                <a:solidFill>
                  <a:schemeClr val="lt1"/>
                </a:solidFill>
              </a:rPr>
              <a:t>Contact Us: </a:t>
            </a:r>
            <a:r>
              <a:rPr lang="en-US" sz="2000" u="sng" dirty="0">
                <a:solidFill>
                  <a:schemeClr val="bg1"/>
                </a:solidFill>
                <a:hlinkClick r:id="rId3">
                  <a:extLst>
                    <a:ext uri="{A12FA001-AC4F-418D-AE19-62706E023703}">
                      <ahyp:hlinkClr xmlns:ahyp="http://schemas.microsoft.com/office/drawing/2018/hyperlinkcolor" val="tx"/>
                    </a:ext>
                  </a:extLst>
                </a:hlinkClick>
              </a:rPr>
              <a:t>Stellar Developers Discord</a:t>
            </a:r>
            <a:endParaRPr dirty="0">
              <a:solidFill>
                <a:schemeClr val="bg1"/>
              </a:solidFill>
              <a:hlinkClick r:id="rId3">
                <a:extLst>
                  <a:ext uri="{A12FA001-AC4F-418D-AE19-62706E023703}">
                    <ahyp:hlinkClr xmlns:ahyp="http://schemas.microsoft.com/office/drawing/2018/hyperlinkcolor" val="tx"/>
                  </a:ext>
                </a:extLst>
              </a:hlinkClick>
            </a:endParaRPr>
          </a:p>
          <a:p>
            <a:pPr marL="0" lvl="0" indent="0" algn="l" rtl="0">
              <a:spcBef>
                <a:spcPts val="0"/>
              </a:spcBef>
              <a:spcAft>
                <a:spcPts val="0"/>
              </a:spcAft>
              <a:buClr>
                <a:schemeClr val="dk1"/>
              </a:buClr>
              <a:buSzPts val="2000"/>
              <a:buFont typeface="Arial"/>
              <a:buNone/>
            </a:pPr>
            <a:endParaRPr sz="2000" dirty="0">
              <a:solidFill>
                <a:schemeClr val="lt1"/>
              </a:solidFill>
            </a:endParaRPr>
          </a:p>
          <a:p>
            <a:pPr marL="0" lvl="0" indent="0" algn="l" rtl="0">
              <a:spcBef>
                <a:spcPts val="0"/>
              </a:spcBef>
              <a:spcAft>
                <a:spcPts val="0"/>
              </a:spcAft>
              <a:buClr>
                <a:schemeClr val="dk1"/>
              </a:buClr>
              <a:buSzPts val="2000"/>
              <a:buFont typeface="Arial"/>
              <a:buNone/>
            </a:pPr>
            <a:r>
              <a:rPr lang="en-US" sz="2000" dirty="0">
                <a:solidFill>
                  <a:schemeClr val="lt1"/>
                </a:solidFill>
              </a:rPr>
              <a:t>Twitter: @StellarOrg</a:t>
            </a:r>
            <a:endParaRPr sz="2000" dirty="0">
              <a:solidFill>
                <a:schemeClr val="lt1"/>
              </a:solidFill>
            </a:endParaRPr>
          </a:p>
          <a:p>
            <a:pPr marL="0" marR="0" lvl="0" indent="0" algn="l" rtl="0">
              <a:lnSpc>
                <a:spcPct val="100000"/>
              </a:lnSpc>
              <a:spcBef>
                <a:spcPts val="0"/>
              </a:spcBef>
              <a:spcAft>
                <a:spcPts val="0"/>
              </a:spcAft>
              <a:buClr>
                <a:srgbClr val="000000"/>
              </a:buClr>
              <a:buSzPts val="2000"/>
              <a:buFont typeface="Arial"/>
              <a:buNone/>
            </a:pPr>
            <a:endParaRPr sz="3200" b="1"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ctrTitle"/>
          </p:nvPr>
        </p:nvSpPr>
        <p:spPr>
          <a:xfrm>
            <a:off x="0" y="2965173"/>
            <a:ext cx="12192000" cy="92765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0"/>
              <a:t>1. Non-Fungible-Tokens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392" name="Google Shape;392;p3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800"/>
              <a:buFont typeface="Arial"/>
              <a:buNone/>
            </a:pPr>
            <a:r>
              <a:rPr lang="en-US" sz="2800" b="0" i="0" u="none" strike="noStrike" cap="none">
                <a:solidFill>
                  <a:srgbClr val="53626F"/>
                </a:solidFill>
                <a:latin typeface="Arial"/>
                <a:ea typeface="Arial"/>
                <a:cs typeface="Arial"/>
                <a:sym typeface="Arial"/>
              </a:rPr>
              <a:t>Non-Fungible-Tokens	</a:t>
            </a:r>
            <a:endParaRPr/>
          </a:p>
        </p:txBody>
      </p:sp>
      <p:sp>
        <p:nvSpPr>
          <p:cNvPr id="393" name="Google Shape;393;p34"/>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a:solidFill>
                  <a:schemeClr val="dk2"/>
                </a:solidFill>
              </a:rPr>
              <a:t>An </a:t>
            </a:r>
            <a:r>
              <a:rPr lang="en-US" sz="1600" b="0" i="0" u="none" strike="noStrike" cap="none">
                <a:solidFill>
                  <a:schemeClr val="dk2"/>
                </a:solidFill>
                <a:latin typeface="Arial"/>
                <a:ea typeface="Arial"/>
                <a:cs typeface="Arial"/>
                <a:sym typeface="Arial"/>
              </a:rPr>
              <a:t>NFT</a:t>
            </a:r>
            <a:r>
              <a:rPr lang="en-US" sz="1600">
                <a:solidFill>
                  <a:schemeClr val="dk2"/>
                </a:solidFill>
              </a:rPr>
              <a:t> (</a:t>
            </a:r>
            <a:r>
              <a:rPr lang="en-US" sz="1600" b="0" i="0" u="none" strike="noStrike" cap="none">
                <a:solidFill>
                  <a:schemeClr val="dk2"/>
                </a:solidFill>
                <a:latin typeface="Arial"/>
                <a:ea typeface="Arial"/>
                <a:cs typeface="Arial"/>
                <a:sym typeface="Arial"/>
              </a:rPr>
              <a:t>Non-Fungible-Token) is a </a:t>
            </a:r>
            <a:r>
              <a:rPr lang="en-US" sz="1600">
                <a:solidFill>
                  <a:schemeClr val="dk2"/>
                </a:solidFill>
              </a:rPr>
              <a:t>digital representation of information or data that constitutes proof of ownership. It is a token that represents a unique asset with particular characteristics.</a:t>
            </a:r>
            <a:endParaRPr sz="1600" b="0" i="0" u="none" strike="noStrike" cap="none">
              <a:solidFill>
                <a:schemeClr val="dk2"/>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NFTs let us </a:t>
            </a:r>
            <a:r>
              <a:rPr lang="en-US" sz="1600" b="0" i="0" u="none" strike="noStrike" cap="none" err="1">
                <a:solidFill>
                  <a:srgbClr val="53626F"/>
                </a:solidFill>
                <a:latin typeface="Arial"/>
                <a:ea typeface="Arial"/>
                <a:cs typeface="Arial"/>
                <a:sym typeface="Arial"/>
              </a:rPr>
              <a:t>tokenise</a:t>
            </a:r>
            <a:r>
              <a:rPr lang="en-US" sz="1600" b="0" i="0" u="none" strike="noStrike" cap="none">
                <a:solidFill>
                  <a:srgbClr val="53626F"/>
                </a:solidFill>
                <a:latin typeface="Arial"/>
                <a:ea typeface="Arial"/>
                <a:cs typeface="Arial"/>
                <a:sym typeface="Arial"/>
              </a:rPr>
              <a:t> things like art, videos, collectibles, music, domain names and even real estate and can be bought with cryptocurrency or traditional currency.</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As the term ‘non-fungible’ suggests, they are unique</a:t>
            </a:r>
            <a:r>
              <a:rPr lang="en-US" sz="1600">
                <a:solidFill>
                  <a:srgbClr val="53626F"/>
                </a:solidFill>
              </a:rPr>
              <a:t>, not </a:t>
            </a:r>
            <a:r>
              <a:rPr lang="en-US" sz="1600" b="0" i="0" u="none" strike="noStrike" cap="none">
                <a:solidFill>
                  <a:srgbClr val="53626F"/>
                </a:solidFill>
                <a:latin typeface="Arial"/>
                <a:ea typeface="Arial"/>
                <a:cs typeface="Arial"/>
                <a:sym typeface="Arial"/>
              </a:rPr>
              <a:t>mutually interchangeable and can not be rep</a:t>
            </a:r>
            <a:r>
              <a:rPr lang="en-US" sz="1600">
                <a:solidFill>
                  <a:srgbClr val="53626F"/>
                </a:solidFill>
              </a:rPr>
              <a:t>laced by another equivalent token</a:t>
            </a:r>
            <a:r>
              <a:rPr lang="en-US" sz="1600" b="0" i="0" u="none" strike="noStrike" cap="none">
                <a:solidFill>
                  <a:srgbClr val="53626F"/>
                </a:solidFill>
                <a:latin typeface="Arial"/>
                <a:ea typeface="Arial"/>
                <a:cs typeface="Arial"/>
                <a:sym typeface="Arial"/>
              </a:rPr>
              <a:t>. This means that, while you can exchange/replace 1 XLM for another 1 XLM, you definitely can not exchange/replace an NFT for another NFT. Moreover, NFTs can only have one official owner at a time. Thus, they allow an individual to show proof of a digital asset, which, as we will see later on, can prove to be very important.</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1" i="0" u="none" strike="noStrike" cap="none">
                <a:solidFill>
                  <a:schemeClr val="dk2"/>
                </a:solidFill>
                <a:latin typeface="Arial"/>
                <a:ea typeface="Arial"/>
                <a:cs typeface="Arial"/>
                <a:sym typeface="Arial"/>
              </a:rPr>
              <a:t>But how do NFTs really work?</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In a more technical view, an NFT, if registered on a blockchain, becomes truly a unique asset, since it can’t be counterfeited, tampered with or defrauded. Connecting NFTs with blockchain technology and securing them with a cryptographic key that can’t be deleted, copied or destroyed, brings certain standardized attributes, such as ownership, transfer and access control, as well as interoperability (allowing NFTs to move more easily between various ecosystems).</a:t>
            </a:r>
            <a:endParaRPr sz="1400" b="0" i="0" u="none" strike="noStrike" cap="none">
              <a:solidFill>
                <a:srgbClr val="000000"/>
              </a:solidFill>
              <a:latin typeface="Arial"/>
              <a:ea typeface="Arial"/>
              <a:cs typeface="Arial"/>
              <a:sym typeface="Arial"/>
            </a:endParaRPr>
          </a:p>
        </p:txBody>
      </p:sp>
      <p:sp>
        <p:nvSpPr>
          <p:cNvPr id="394" name="Google Shape;394;p34"/>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NFTs are?</a:t>
            </a:r>
            <a:endParaRPr sz="1200" b="0" i="0" u="none" strike="noStrike" cap="none">
              <a:solidFill>
                <a:srgbClr val="000000"/>
              </a:solidFill>
              <a:latin typeface="Arial"/>
              <a:ea typeface="Arial"/>
              <a:cs typeface="Arial"/>
              <a:sym typeface="Arial"/>
            </a:endParaRPr>
          </a:p>
        </p:txBody>
      </p:sp>
      <p:sp>
        <p:nvSpPr>
          <p:cNvPr id="395" name="Google Shape;395;p34"/>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5"/>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403" name="Google Shape;403;p35"/>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800"/>
              <a:buFont typeface="Arial"/>
              <a:buNone/>
            </a:pPr>
            <a:r>
              <a:rPr lang="en-US" sz="2800" b="0" i="0" u="none" strike="noStrike" cap="none">
                <a:solidFill>
                  <a:srgbClr val="53626F"/>
                </a:solidFill>
                <a:latin typeface="Arial"/>
                <a:ea typeface="Arial"/>
                <a:cs typeface="Arial"/>
                <a:sym typeface="Arial"/>
              </a:rPr>
              <a:t>Non-Fungible-Tokens</a:t>
            </a:r>
            <a:endParaRPr/>
          </a:p>
        </p:txBody>
      </p:sp>
      <p:sp>
        <p:nvSpPr>
          <p:cNvPr id="404" name="Google Shape;404;p35"/>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So, NFT ownership is managed through the unique ID and the metadata, that no other token can replicate.</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Nowadays, most of the NFTs are secured by the Ethereum blockchain, assuring that:</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No one can modify the record of ownership of an NFT, and</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No one can copy and paste a new NFT into existence.</a:t>
            </a:r>
            <a:endParaRPr sz="16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a:solidFill>
                  <a:srgbClr val="53626F"/>
                </a:solidFill>
              </a:rPr>
              <a:t>At first, </a:t>
            </a:r>
            <a:r>
              <a:rPr lang="en-US" sz="1600" b="0" i="0" u="none" strike="noStrike" cap="none">
                <a:solidFill>
                  <a:srgbClr val="53626F"/>
                </a:solidFill>
                <a:latin typeface="Arial"/>
                <a:ea typeface="Arial"/>
                <a:cs typeface="Arial"/>
                <a:sym typeface="Arial"/>
              </a:rPr>
              <a:t>NFTs are c</a:t>
            </a:r>
            <a:r>
              <a:rPr lang="en-US" sz="1600">
                <a:solidFill>
                  <a:srgbClr val="53626F"/>
                </a:solidFill>
              </a:rPr>
              <a:t>reated; for example if we are talking about a jpeg, the creation refers to the creation of the artwork.</a:t>
            </a:r>
            <a:endParaRPr sz="1600">
              <a:solidFill>
                <a:srgbClr val="53626F"/>
              </a:solidFil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Then, much like what would happen with a cryptocurrency transaction, they are minted; </a:t>
            </a:r>
            <a:r>
              <a:rPr lang="en-US" sz="1600">
                <a:solidFill>
                  <a:srgbClr val="53626F"/>
                </a:solidFill>
              </a:rPr>
              <a:t>the</a:t>
            </a:r>
            <a:r>
              <a:rPr lang="en-US" sz="1600" b="0" i="0" u="none" strike="noStrike" cap="none">
                <a:solidFill>
                  <a:srgbClr val="53626F"/>
                </a:solidFill>
                <a:latin typeface="Arial"/>
                <a:ea typeface="Arial"/>
                <a:cs typeface="Arial"/>
                <a:sym typeface="Arial"/>
              </a:rPr>
              <a:t> information is added to the blockchain, where the NFT is being managed.</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From a high level, the minting process involves:</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Creating a new block</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Validating information</a:t>
            </a:r>
            <a:endParaRPr sz="1400" b="0" i="0" u="none" strike="noStrike" cap="none">
              <a:solidFill>
                <a:srgbClr val="000000"/>
              </a:solidFill>
              <a:latin typeface="Arial"/>
              <a:ea typeface="Arial"/>
              <a:cs typeface="Arial"/>
              <a:sym typeface="Arial"/>
            </a:endParaRPr>
          </a:p>
          <a:p>
            <a:pPr marL="685800" marR="0" lvl="1" indent="-228600" algn="just" rtl="0">
              <a:lnSpc>
                <a:spcPct val="90000"/>
              </a:lnSpc>
              <a:spcBef>
                <a:spcPts val="500"/>
              </a:spcBef>
              <a:spcAft>
                <a:spcPts val="0"/>
              </a:spcAft>
              <a:buClr>
                <a:srgbClr val="C00000"/>
              </a:buClr>
              <a:buSzPts val="1400"/>
              <a:buFont typeface="Arial"/>
              <a:buChar char="•"/>
            </a:pPr>
            <a:r>
              <a:rPr lang="en-US" sz="1400" b="0" i="0" u="none" strike="noStrike" cap="none">
                <a:solidFill>
                  <a:srgbClr val="53626F"/>
                </a:solidFill>
                <a:latin typeface="Arial"/>
                <a:ea typeface="Arial"/>
                <a:cs typeface="Arial"/>
                <a:sym typeface="Arial"/>
              </a:rPr>
              <a:t>Recording the information into the blockchain</a:t>
            </a:r>
            <a:endParaRPr sz="1400" b="0" i="0" u="none" strike="noStrike" cap="none">
              <a:solidFill>
                <a:srgbClr val="000000"/>
              </a:solidFill>
              <a:latin typeface="Arial"/>
              <a:ea typeface="Arial"/>
              <a:cs typeface="Arial"/>
              <a:sym typeface="Arial"/>
            </a:endParaRPr>
          </a:p>
        </p:txBody>
      </p:sp>
      <p:sp>
        <p:nvSpPr>
          <p:cNvPr id="405" name="Google Shape;405;p35"/>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What NFTs are?</a:t>
            </a:r>
            <a:endParaRPr sz="1200" b="0" i="0" u="none" strike="noStrike" cap="none">
              <a:solidFill>
                <a:srgbClr val="000000"/>
              </a:solidFill>
              <a:latin typeface="Arial"/>
              <a:ea typeface="Arial"/>
              <a:cs typeface="Arial"/>
              <a:sym typeface="Arial"/>
            </a:endParaRPr>
          </a:p>
        </p:txBody>
      </p:sp>
      <p:sp>
        <p:nvSpPr>
          <p:cNvPr id="406" name="Google Shape;406;p35"/>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94"/>
          <p:cNvSpPr txBox="1">
            <a:spLocks noGrp="1"/>
          </p:cNvSpPr>
          <p:nvPr>
            <p:ph type="body" idx="1"/>
          </p:nvPr>
        </p:nvSpPr>
        <p:spPr>
          <a:xfrm>
            <a:off x="996950" y="5956300"/>
            <a:ext cx="10160000" cy="228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C00000"/>
              </a:buClr>
              <a:buSzPts val="900"/>
              <a:buFont typeface="Arial"/>
              <a:buNone/>
            </a:pPr>
            <a:endParaRPr/>
          </a:p>
        </p:txBody>
      </p:sp>
      <p:sp>
        <p:nvSpPr>
          <p:cNvPr id="413" name="Google Shape;413;p94"/>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800"/>
              <a:buFont typeface="Arial"/>
              <a:buNone/>
            </a:pPr>
            <a:r>
              <a:rPr lang="en-US" sz="2800" b="0" i="0" u="none" strike="noStrike" cap="none">
                <a:solidFill>
                  <a:srgbClr val="53626F"/>
                </a:solidFill>
                <a:latin typeface="Arial"/>
                <a:ea typeface="Arial"/>
                <a:cs typeface="Arial"/>
                <a:sym typeface="Arial"/>
              </a:rPr>
              <a:t>Non-Fungible-Tokens</a:t>
            </a:r>
            <a:endParaRPr/>
          </a:p>
        </p:txBody>
      </p:sp>
      <p:sp>
        <p:nvSpPr>
          <p:cNvPr id="414" name="Google Shape;414;p94"/>
          <p:cNvSpPr txBox="1">
            <a:spLocks noGrp="1"/>
          </p:cNvSpPr>
          <p:nvPr>
            <p:ph type="body" idx="2"/>
          </p:nvPr>
        </p:nvSpPr>
        <p:spPr>
          <a:xfrm>
            <a:off x="762201" y="947703"/>
            <a:ext cx="10160000" cy="345007"/>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C00000"/>
              </a:buClr>
              <a:buSzPts val="2400"/>
              <a:buFont typeface="Arial"/>
              <a:buNone/>
            </a:pPr>
            <a:r>
              <a:rPr lang="en-US"/>
              <a:t>How can you use NFTs?</a:t>
            </a:r>
            <a:endParaRPr/>
          </a:p>
        </p:txBody>
      </p:sp>
      <p:sp>
        <p:nvSpPr>
          <p:cNvPr id="415" name="Google Shape;415;p94"/>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416" name="Google Shape;416;p94"/>
          <p:cNvSpPr txBox="1">
            <a:spLocks noGrp="1"/>
          </p:cNvSpPr>
          <p:nvPr>
            <p:ph type="body" idx="3"/>
          </p:nvPr>
        </p:nvSpPr>
        <p:spPr>
          <a:xfrm>
            <a:off x="803910" y="1476376"/>
            <a:ext cx="10160000" cy="4352924"/>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C00000"/>
              </a:buClr>
              <a:buSzPts val="2000"/>
              <a:buFont typeface="Arial"/>
              <a:buNone/>
            </a:pPr>
            <a:r>
              <a:rPr lang="en-US" sz="1600"/>
              <a:t>Some use-cases as example. </a:t>
            </a:r>
            <a:endParaRPr/>
          </a:p>
          <a:p>
            <a:pPr marL="571500" lvl="0" indent="-342900" algn="l" rtl="0">
              <a:lnSpc>
                <a:spcPct val="90000"/>
              </a:lnSpc>
              <a:spcBef>
                <a:spcPts val="1000"/>
              </a:spcBef>
              <a:spcAft>
                <a:spcPts val="0"/>
              </a:spcAft>
              <a:buSzPts val="2000"/>
              <a:buFont typeface="Arial"/>
              <a:buChar char="•"/>
            </a:pPr>
            <a:r>
              <a:rPr lang="en-US" sz="1600"/>
              <a:t>The </a:t>
            </a:r>
            <a:r>
              <a:rPr lang="en-US" sz="1600" b="1"/>
              <a:t>fashion industry (Dolce &amp; Gabbana) </a:t>
            </a:r>
            <a:r>
              <a:rPr lang="en-US" sz="1600"/>
              <a:t>uses NFTs to connect real-world fashion with virtual fashion for the Metaverse.</a:t>
            </a:r>
            <a:endParaRPr/>
          </a:p>
          <a:p>
            <a:pPr marL="571500" lvl="0" indent="-342900" algn="l" rtl="0">
              <a:lnSpc>
                <a:spcPct val="90000"/>
              </a:lnSpc>
              <a:spcBef>
                <a:spcPts val="1000"/>
              </a:spcBef>
              <a:spcAft>
                <a:spcPts val="0"/>
              </a:spcAft>
              <a:buSzPts val="2000"/>
              <a:buFont typeface="Arial"/>
              <a:buChar char="•"/>
            </a:pPr>
            <a:r>
              <a:rPr lang="en-US" sz="1600"/>
              <a:t>The </a:t>
            </a:r>
            <a:r>
              <a:rPr lang="en-US" sz="1600" b="1"/>
              <a:t>gaming industry</a:t>
            </a:r>
            <a:r>
              <a:rPr lang="en-US" sz="1600"/>
              <a:t> uses NFTs in play-to-earn games, providing proof of ownership and control for digital assets (e.g., scarce items in a game).</a:t>
            </a:r>
            <a:endParaRPr/>
          </a:p>
          <a:p>
            <a:pPr marL="571500" lvl="0" indent="-342900" algn="l" rtl="0">
              <a:lnSpc>
                <a:spcPct val="90000"/>
              </a:lnSpc>
              <a:spcBef>
                <a:spcPts val="1000"/>
              </a:spcBef>
              <a:spcAft>
                <a:spcPts val="0"/>
              </a:spcAft>
              <a:buSzPts val="2000"/>
              <a:buFont typeface="Arial"/>
              <a:buChar char="•"/>
            </a:pPr>
            <a:r>
              <a:rPr lang="en-US" sz="1600"/>
              <a:t>In </a:t>
            </a:r>
            <a:r>
              <a:rPr lang="en-US" sz="1600" b="1"/>
              <a:t>virtual worlds</a:t>
            </a:r>
            <a:r>
              <a:rPr lang="en-US" sz="1600"/>
              <a:t> users can create and trade digital goods, and display their NFTs in galleries. </a:t>
            </a:r>
            <a:endParaRPr sz="1600" b="1"/>
          </a:p>
          <a:p>
            <a:pPr marL="571500" lvl="0" indent="-342900" algn="l" rtl="0">
              <a:lnSpc>
                <a:spcPct val="90000"/>
              </a:lnSpc>
              <a:spcBef>
                <a:spcPts val="1000"/>
              </a:spcBef>
              <a:spcAft>
                <a:spcPts val="0"/>
              </a:spcAft>
              <a:buSzPts val="2000"/>
              <a:buFont typeface="Arial"/>
              <a:buChar char="•"/>
            </a:pPr>
            <a:r>
              <a:rPr lang="en-US" sz="1600"/>
              <a:t>NFTs with smart contract functionality help to sell real estate in the Metaverse.</a:t>
            </a:r>
            <a:endParaRPr/>
          </a:p>
          <a:p>
            <a:pPr marL="571500" lvl="0" indent="-342900" algn="l" rtl="0">
              <a:lnSpc>
                <a:spcPct val="90000"/>
              </a:lnSpc>
              <a:spcBef>
                <a:spcPts val="1000"/>
              </a:spcBef>
              <a:spcAft>
                <a:spcPts val="0"/>
              </a:spcAft>
              <a:buSzPts val="2000"/>
              <a:buFont typeface="Arial"/>
              <a:buChar char="•"/>
            </a:pPr>
            <a:r>
              <a:rPr lang="en-US" sz="1600"/>
              <a:t>NFTs secure exclusive access for NFT holders to real world events and locations in the Metaverse. </a:t>
            </a:r>
            <a:endParaRPr/>
          </a:p>
          <a:p>
            <a:pPr marL="571500" lvl="0" indent="-215900" algn="l" rtl="0">
              <a:lnSpc>
                <a:spcPct val="90000"/>
              </a:lnSpc>
              <a:spcBef>
                <a:spcPts val="1000"/>
              </a:spcBef>
              <a:spcAft>
                <a:spcPts val="0"/>
              </a:spcAft>
              <a:buSzPts val="2000"/>
              <a:buFont typeface="Arial"/>
              <a:buNone/>
            </a:pPr>
            <a:endParaRPr/>
          </a:p>
          <a:p>
            <a:pPr marL="457200" marR="0" lvl="0" indent="-228600" algn="l" rtl="0">
              <a:lnSpc>
                <a:spcPct val="90000"/>
              </a:lnSpc>
              <a:spcBef>
                <a:spcPts val="1000"/>
              </a:spcBef>
              <a:spcAft>
                <a:spcPts val="0"/>
              </a:spcAft>
              <a:buClr>
                <a:srgbClr val="C00000"/>
              </a:buClr>
              <a:buSzPts val="2000"/>
              <a:buFont typeface="Arial"/>
              <a:buNone/>
            </a:pPr>
            <a:r>
              <a:rPr lang="en-US"/>
              <a:t> </a:t>
            </a:r>
            <a:endParaRPr/>
          </a:p>
        </p:txBody>
      </p:sp>
      <p:sp>
        <p:nvSpPr>
          <p:cNvPr id="417" name="Google Shape;417;p94"/>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4"/>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82"/>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8</a:t>
            </a:fld>
            <a:endParaRPr sz="1200" b="0" i="0" u="none" strike="noStrike" cap="none">
              <a:solidFill>
                <a:srgbClr val="FFFFFF"/>
              </a:solidFill>
              <a:latin typeface="Arial"/>
              <a:ea typeface="Arial"/>
              <a:cs typeface="Arial"/>
              <a:sym typeface="Arial"/>
            </a:endParaRPr>
          </a:p>
        </p:txBody>
      </p:sp>
      <p:sp>
        <p:nvSpPr>
          <p:cNvPr id="425" name="Google Shape;425;p82"/>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sz="2800" b="0" i="0" u="none" strike="noStrike" cap="none">
                <a:solidFill>
                  <a:srgbClr val="53626F"/>
                </a:solidFill>
                <a:latin typeface="Arial"/>
                <a:ea typeface="Arial"/>
                <a:cs typeface="Arial"/>
                <a:sym typeface="Arial"/>
              </a:rPr>
              <a:t>Non-Fungible-Tokens</a:t>
            </a:r>
            <a:endParaRPr/>
          </a:p>
        </p:txBody>
      </p:sp>
      <p:sp>
        <p:nvSpPr>
          <p:cNvPr id="426" name="Google Shape;426;p82"/>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NFT metadata is stored in a decentralized Stellar wallet and can be traded on Stellar Decentralized Exchanges (SDEX).</a:t>
            </a:r>
            <a:endParaRPr sz="1400" b="0" i="0" u="none" strike="noStrike" cap="none">
              <a:solidFill>
                <a:srgbClr val="53626F"/>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Indeed, </a:t>
            </a:r>
            <a:r>
              <a:rPr lang="en-US" sz="1600" b="0" i="0" u="sng" strike="noStrike" cap="none">
                <a:solidFill>
                  <a:schemeClr val="accent1"/>
                </a:solidFill>
                <a:latin typeface="Arial"/>
                <a:ea typeface="Arial"/>
                <a:cs typeface="Arial"/>
                <a:sym typeface="Arial"/>
                <a:hlinkClick r:id="rId3">
                  <a:extLst>
                    <a:ext uri="{A12FA001-AC4F-418D-AE19-62706E023703}">
                      <ahyp:hlinkClr xmlns:ahyp="http://schemas.microsoft.com/office/drawing/2018/hyperlinkcolor" val="tx"/>
                    </a:ext>
                  </a:extLst>
                </a:hlinkClick>
              </a:rPr>
              <a:t>Litemint.io</a:t>
            </a:r>
            <a:r>
              <a:rPr lang="en-US" sz="1600" b="0" i="0" u="none" strike="noStrike" cap="none">
                <a:solidFill>
                  <a:srgbClr val="53626F"/>
                </a:solidFill>
                <a:latin typeface="Arial"/>
                <a:ea typeface="Arial"/>
                <a:cs typeface="Arial"/>
                <a:sym typeface="Arial"/>
              </a:rPr>
              <a:t>, a competitive tradable card game built on Stellar, launched its own NFT marketplace, </a:t>
            </a:r>
            <a:r>
              <a:rPr lang="en-US" sz="1600" u="sng">
                <a:solidFill>
                  <a:schemeClr val="hlink"/>
                </a:solidFill>
                <a:hlinkClick r:id="rId4"/>
              </a:rPr>
              <a:t>Litemint.com</a:t>
            </a:r>
            <a:r>
              <a:rPr lang="en-US" sz="1600" b="0" i="0" u="none" strike="noStrike" cap="none">
                <a:solidFill>
                  <a:srgbClr val="53626F"/>
                </a:solidFill>
                <a:latin typeface="Arial"/>
                <a:ea typeface="Arial"/>
                <a:cs typeface="Arial"/>
                <a:sym typeface="Arial"/>
              </a:rPr>
              <a:t>, utilizing the network’s fiery speed and incredibly low transaction fees. </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The low cost and high speed of minting on Stellar, is constantly drawing numerous artists, from other blockchains, towards the </a:t>
            </a:r>
            <a:r>
              <a:rPr lang="en-US" sz="1600" b="0" i="0" u="sng" strike="noStrike" cap="none">
                <a:solidFill>
                  <a:schemeClr val="hlink"/>
                </a:solidFill>
                <a:latin typeface="Arial"/>
                <a:ea typeface="Arial"/>
                <a:cs typeface="Arial"/>
                <a:sym typeface="Arial"/>
                <a:hlinkClick r:id="rId4"/>
              </a:rPr>
              <a:t>Litemint.com</a:t>
            </a:r>
            <a:r>
              <a:rPr lang="en-US" sz="1600" b="0" i="0" u="none" strike="noStrike" cap="none">
                <a:solidFill>
                  <a:srgbClr val="53626F"/>
                </a:solidFill>
                <a:latin typeface="Arial"/>
                <a:ea typeface="Arial"/>
                <a:cs typeface="Arial"/>
                <a:sym typeface="Arial"/>
              </a:rPr>
              <a:t>, especially when the other blockchains have much higher gas fees and take longer to complete the transaction (e.g., </a:t>
            </a:r>
            <a:r>
              <a:rPr lang="en-US" sz="1600" b="0" i="0" u="sng" strike="noStrike" cap="none">
                <a:solidFill>
                  <a:schemeClr val="accent1"/>
                </a:solidFill>
                <a:latin typeface="Arial"/>
                <a:ea typeface="Arial"/>
                <a:cs typeface="Arial"/>
                <a:sym typeface="Arial"/>
                <a:hlinkClick r:id="rId5">
                  <a:extLst>
                    <a:ext uri="{A12FA001-AC4F-418D-AE19-62706E023703}">
                      <ahyp:hlinkClr xmlns:ahyp="http://schemas.microsoft.com/office/drawing/2018/hyperlinkcolor" val="tx"/>
                    </a:ext>
                  </a:extLst>
                </a:hlinkClick>
              </a:rPr>
              <a:t>Opensea.io</a:t>
            </a:r>
            <a:r>
              <a:rPr lang="en-US" sz="1600" b="0" i="0" u="none" strike="noStrike" cap="none">
                <a:solidFill>
                  <a:srgbClr val="53626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0" indent="-228600" algn="just" rtl="0">
              <a:lnSpc>
                <a:spcPct val="90000"/>
              </a:lnSpc>
              <a:spcBef>
                <a:spcPts val="1000"/>
              </a:spcBef>
              <a:spcAft>
                <a:spcPts val="0"/>
              </a:spcAft>
              <a:buClr>
                <a:srgbClr val="C00000"/>
              </a:buClr>
              <a:buSzPts val="1600"/>
              <a:buFont typeface="Arial"/>
              <a:buChar char="•"/>
            </a:pPr>
            <a:r>
              <a:rPr lang="en-US" sz="1600" b="0" i="0" u="none" strike="noStrike" cap="none">
                <a:solidFill>
                  <a:srgbClr val="53626F"/>
                </a:solidFill>
                <a:latin typeface="Arial"/>
                <a:ea typeface="Arial"/>
                <a:cs typeface="Arial"/>
                <a:sym typeface="Arial"/>
              </a:rPr>
              <a:t>Additionally, </a:t>
            </a:r>
            <a:r>
              <a:rPr lang="en-US" sz="1600" u="sng">
                <a:solidFill>
                  <a:schemeClr val="hlink"/>
                </a:solidFill>
                <a:hlinkClick r:id="rId4"/>
              </a:rPr>
              <a:t>Litemint.com</a:t>
            </a:r>
            <a:r>
              <a:rPr lang="en-US" sz="1600" b="0" i="0" u="none" strike="noStrike" cap="none">
                <a:solidFill>
                  <a:srgbClr val="53626F"/>
                </a:solidFill>
                <a:latin typeface="Arial"/>
                <a:ea typeface="Arial"/>
                <a:cs typeface="Arial"/>
                <a:sym typeface="Arial"/>
              </a:rPr>
              <a:t> will be integrating card, ACH</a:t>
            </a:r>
            <a:r>
              <a:rPr lang="en-US" sz="1600">
                <a:solidFill>
                  <a:srgbClr val="53626F"/>
                </a:solidFill>
              </a:rPr>
              <a:t> (Automated Clearing House) </a:t>
            </a:r>
            <a:r>
              <a:rPr lang="en-US" sz="1600" b="0" i="0" u="none" strike="noStrike" cap="none">
                <a:solidFill>
                  <a:srgbClr val="53626F"/>
                </a:solidFill>
                <a:latin typeface="Arial"/>
                <a:ea typeface="Arial"/>
                <a:cs typeface="Arial"/>
                <a:sym typeface="Arial"/>
              </a:rPr>
              <a:t>and wire payments with USDC on Stellar. </a:t>
            </a:r>
            <a:endParaRPr sz="1400" b="0" i="0" u="none" strike="noStrike" cap="none">
              <a:solidFill>
                <a:srgbClr val="53626F"/>
              </a:solidFill>
              <a:latin typeface="Arial"/>
              <a:ea typeface="Arial"/>
              <a:cs typeface="Arial"/>
              <a:sym typeface="Arial"/>
            </a:endParaRPr>
          </a:p>
        </p:txBody>
      </p:sp>
      <p:sp>
        <p:nvSpPr>
          <p:cNvPr id="427" name="Google Shape;427;p82"/>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How to handle NFTs?</a:t>
            </a:r>
            <a:endParaRPr sz="1400" b="0" i="0" u="none" strike="noStrike" cap="none">
              <a:solidFill>
                <a:srgbClr val="53626F"/>
              </a:solidFill>
              <a:latin typeface="Arial"/>
              <a:ea typeface="Arial"/>
              <a:cs typeface="Arial"/>
              <a:sym typeface="Arial"/>
            </a:endParaRPr>
          </a:p>
        </p:txBody>
      </p:sp>
      <p:sp>
        <p:nvSpPr>
          <p:cNvPr id="428" name="Google Shape;428;p82"/>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2"/>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sldNum" idx="12"/>
          </p:nvPr>
        </p:nvSpPr>
        <p:spPr>
          <a:xfrm>
            <a:off x="11327281" y="6383848"/>
            <a:ext cx="62057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436" name="Google Shape;436;p36"/>
          <p:cNvSpPr txBox="1">
            <a:spLocks noGrp="1"/>
          </p:cNvSpPr>
          <p:nvPr>
            <p:ph type="ctrTitle"/>
          </p:nvPr>
        </p:nvSpPr>
        <p:spPr>
          <a:xfrm>
            <a:off x="996950" y="447058"/>
            <a:ext cx="10160000" cy="45878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53626F"/>
              </a:buClr>
              <a:buSzPts val="2800"/>
              <a:buFont typeface="Arial"/>
              <a:buNone/>
            </a:pPr>
            <a:r>
              <a:rPr lang="en-US" sz="2800" b="0" i="0" u="none" strike="noStrike" cap="none">
                <a:solidFill>
                  <a:srgbClr val="53626F"/>
                </a:solidFill>
                <a:latin typeface="Arial"/>
                <a:ea typeface="Arial"/>
                <a:cs typeface="Arial"/>
                <a:sym typeface="Arial"/>
              </a:rPr>
              <a:t>Non-Fungible-Tokens</a:t>
            </a:r>
            <a:endParaRPr/>
          </a:p>
        </p:txBody>
      </p:sp>
      <p:sp>
        <p:nvSpPr>
          <p:cNvPr id="437" name="Google Shape;437;p36"/>
          <p:cNvSpPr txBox="1"/>
          <p:nvPr/>
        </p:nvSpPr>
        <p:spPr>
          <a:xfrm>
            <a:off x="996950" y="1534889"/>
            <a:ext cx="9896976" cy="4589887"/>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00000"/>
              </a:lnSpc>
              <a:spcBef>
                <a:spcPts val="0"/>
              </a:spcBef>
              <a:spcAft>
                <a:spcPts val="0"/>
              </a:spcAft>
              <a:buClr>
                <a:srgbClr val="C00000"/>
              </a:buClr>
              <a:buSzPts val="1600"/>
              <a:buFont typeface="Arial"/>
              <a:buChar char="•"/>
            </a:pPr>
            <a:r>
              <a:rPr lang="en-US" sz="1600" b="0" i="0" u="none" strike="noStrike" cap="none">
                <a:solidFill>
                  <a:schemeClr val="dk2"/>
                </a:solidFill>
                <a:latin typeface="Arial"/>
                <a:ea typeface="Arial"/>
                <a:cs typeface="Arial"/>
                <a:sym typeface="Arial"/>
              </a:rPr>
              <a:t>Finally, it is important to keep in mind that NFTs existed before blockchain, but blockchain technology has transformed NFT markets, by:</a:t>
            </a:r>
            <a:endParaRPr sz="1400" b="0" i="0" u="none" strike="noStrike" cap="none">
              <a:solidFill>
                <a:srgbClr val="000000"/>
              </a:solidFill>
              <a:latin typeface="Arial"/>
              <a:ea typeface="Arial"/>
              <a:cs typeface="Arial"/>
              <a:sym typeface="Arial"/>
            </a:endParaRPr>
          </a:p>
          <a:p>
            <a:pPr marL="685800" marR="0" lvl="1" indent="-228600" algn="just" rtl="0">
              <a:lnSpc>
                <a:spcPct val="150000"/>
              </a:lnSpc>
              <a:spcBef>
                <a:spcPts val="0"/>
              </a:spcBef>
              <a:spcAft>
                <a:spcPts val="0"/>
              </a:spcAft>
              <a:buClr>
                <a:srgbClr val="C00000"/>
              </a:buClr>
              <a:buSzPts val="1400"/>
              <a:buFont typeface="Arial"/>
              <a:buChar char="•"/>
            </a:pPr>
            <a:r>
              <a:rPr lang="en-US" sz="1400" b="0" i="0" u="none" strike="noStrike" cap="none">
                <a:solidFill>
                  <a:schemeClr val="dk2"/>
                </a:solidFill>
                <a:latin typeface="Arial"/>
                <a:ea typeface="Arial"/>
                <a:cs typeface="Arial"/>
                <a:sym typeface="Arial"/>
              </a:rPr>
              <a:t>Solving the double-spending problem</a:t>
            </a:r>
            <a:endParaRPr sz="1400" b="0" i="0" u="none" strike="noStrike" cap="none">
              <a:solidFill>
                <a:srgbClr val="000000"/>
              </a:solidFill>
              <a:latin typeface="Arial"/>
              <a:ea typeface="Arial"/>
              <a:cs typeface="Arial"/>
              <a:sym typeface="Arial"/>
            </a:endParaRPr>
          </a:p>
          <a:p>
            <a:pPr marL="685800" marR="0" lvl="1" indent="-228600" algn="just" rtl="0">
              <a:lnSpc>
                <a:spcPct val="150000"/>
              </a:lnSpc>
              <a:spcBef>
                <a:spcPts val="0"/>
              </a:spcBef>
              <a:spcAft>
                <a:spcPts val="0"/>
              </a:spcAft>
              <a:buClr>
                <a:srgbClr val="C00000"/>
              </a:buClr>
              <a:buSzPts val="1400"/>
              <a:buFont typeface="Arial"/>
              <a:buChar char="•"/>
            </a:pPr>
            <a:r>
              <a:rPr lang="en-US" sz="1400" b="0" i="0" u="none" strike="noStrike" cap="none">
                <a:solidFill>
                  <a:schemeClr val="dk2"/>
                </a:solidFill>
                <a:latin typeface="Arial"/>
                <a:ea typeface="Arial"/>
                <a:cs typeface="Arial"/>
                <a:sym typeface="Arial"/>
              </a:rPr>
              <a:t>Conferring scarcity</a:t>
            </a:r>
            <a:endParaRPr sz="1400" b="0" i="0" u="none" strike="noStrike" cap="none">
              <a:solidFill>
                <a:srgbClr val="000000"/>
              </a:solidFill>
              <a:latin typeface="Arial"/>
              <a:ea typeface="Arial"/>
              <a:cs typeface="Arial"/>
              <a:sym typeface="Arial"/>
            </a:endParaRPr>
          </a:p>
          <a:p>
            <a:pPr marL="685800" marR="0" lvl="1" indent="-228600" algn="just" rtl="0">
              <a:lnSpc>
                <a:spcPct val="150000"/>
              </a:lnSpc>
              <a:spcBef>
                <a:spcPts val="0"/>
              </a:spcBef>
              <a:spcAft>
                <a:spcPts val="0"/>
              </a:spcAft>
              <a:buClr>
                <a:srgbClr val="C00000"/>
              </a:buClr>
              <a:buSzPts val="1400"/>
              <a:buFont typeface="Arial"/>
              <a:buChar char="•"/>
            </a:pPr>
            <a:r>
              <a:rPr lang="en-US" sz="1400" b="0" i="0" u="none" strike="noStrike" cap="none">
                <a:solidFill>
                  <a:schemeClr val="dk2"/>
                </a:solidFill>
                <a:latin typeface="Arial"/>
                <a:ea typeface="Arial"/>
                <a:cs typeface="Arial"/>
                <a:sym typeface="Arial"/>
              </a:rPr>
              <a:t>Conferring uniqueness, and</a:t>
            </a:r>
            <a:endParaRPr sz="1400" b="0" i="0" u="none" strike="noStrike" cap="none">
              <a:solidFill>
                <a:srgbClr val="000000"/>
              </a:solidFill>
              <a:latin typeface="Arial"/>
              <a:ea typeface="Arial"/>
              <a:cs typeface="Arial"/>
              <a:sym typeface="Arial"/>
            </a:endParaRPr>
          </a:p>
          <a:p>
            <a:pPr marL="685800" marR="0" lvl="1" indent="-228600" algn="just" rtl="0">
              <a:lnSpc>
                <a:spcPct val="150000"/>
              </a:lnSpc>
              <a:spcBef>
                <a:spcPts val="0"/>
              </a:spcBef>
              <a:spcAft>
                <a:spcPts val="0"/>
              </a:spcAft>
              <a:buClr>
                <a:srgbClr val="C00000"/>
              </a:buClr>
              <a:buSzPts val="1400"/>
              <a:buFont typeface="Arial"/>
              <a:buChar char="•"/>
            </a:pPr>
            <a:r>
              <a:rPr lang="en-US" sz="1400" b="0" i="0" u="none" strike="noStrike" cap="none">
                <a:solidFill>
                  <a:schemeClr val="dk2"/>
                </a:solidFill>
                <a:latin typeface="Arial"/>
                <a:ea typeface="Arial"/>
                <a:cs typeface="Arial"/>
                <a:sym typeface="Arial"/>
              </a:rPr>
              <a:t>Conferring authenticity</a:t>
            </a:r>
            <a:endParaRPr sz="1400" b="0" i="0" u="none" strike="noStrike" cap="none">
              <a:solidFill>
                <a:srgbClr val="000000"/>
              </a:solidFill>
              <a:latin typeface="Arial"/>
              <a:ea typeface="Arial"/>
              <a:cs typeface="Arial"/>
              <a:sym typeface="Arial"/>
            </a:endParaRPr>
          </a:p>
          <a:p>
            <a:pPr marL="685800" marR="0" lvl="1" indent="-152400" algn="just" rtl="0">
              <a:lnSpc>
                <a:spcPct val="90000"/>
              </a:lnSpc>
              <a:spcBef>
                <a:spcPts val="0"/>
              </a:spcBef>
              <a:spcAft>
                <a:spcPts val="0"/>
              </a:spcAft>
              <a:buClr>
                <a:srgbClr val="C00000"/>
              </a:buClr>
              <a:buSzPts val="1200"/>
              <a:buFont typeface="Arial"/>
              <a:buNone/>
            </a:pPr>
            <a:endParaRPr sz="1200" b="0" i="0" u="none" strike="noStrike" cap="none">
              <a:solidFill>
                <a:srgbClr val="53626F"/>
              </a:solidFill>
              <a:latin typeface="Arial"/>
              <a:ea typeface="Arial"/>
              <a:cs typeface="Arial"/>
              <a:sym typeface="Arial"/>
            </a:endParaRPr>
          </a:p>
        </p:txBody>
      </p:sp>
      <p:sp>
        <p:nvSpPr>
          <p:cNvPr id="438" name="Google Shape;438;p36"/>
          <p:cNvSpPr txBox="1"/>
          <p:nvPr/>
        </p:nvSpPr>
        <p:spPr>
          <a:xfrm>
            <a:off x="1016000" y="905845"/>
            <a:ext cx="10160000" cy="4587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53626F"/>
              </a:buClr>
              <a:buSzPts val="2400"/>
              <a:buFont typeface="Arial"/>
              <a:buNone/>
            </a:pPr>
            <a:r>
              <a:rPr lang="en-US" sz="2400" b="0" i="0" u="none" strike="noStrike" cap="none">
                <a:solidFill>
                  <a:srgbClr val="53626F"/>
                </a:solidFill>
                <a:latin typeface="Arial"/>
                <a:ea typeface="Arial"/>
                <a:cs typeface="Arial"/>
                <a:sym typeface="Arial"/>
              </a:rPr>
              <a:t>How got NFT’s influenced by blockchain technology?	</a:t>
            </a:r>
            <a:endParaRPr sz="1400" b="0" i="0" u="none" strike="noStrike" cap="none">
              <a:solidFill>
                <a:srgbClr val="53626F"/>
              </a:solidFill>
              <a:latin typeface="Arial"/>
              <a:ea typeface="Arial"/>
              <a:cs typeface="Arial"/>
              <a:sym typeface="Arial"/>
            </a:endParaRPr>
          </a:p>
        </p:txBody>
      </p:sp>
      <p:pic>
        <p:nvPicPr>
          <p:cNvPr id="439" name="Google Shape;439;p36"/>
          <p:cNvPicPr preferRelativeResize="0"/>
          <p:nvPr/>
        </p:nvPicPr>
        <p:blipFill>
          <a:blip r:embed="rId3">
            <a:alphaModFix/>
          </a:blip>
          <a:stretch>
            <a:fillRect/>
          </a:stretch>
        </p:blipFill>
        <p:spPr>
          <a:xfrm>
            <a:off x="8869225" y="2387175"/>
            <a:ext cx="2162573" cy="2885325"/>
          </a:xfrm>
          <a:prstGeom prst="rect">
            <a:avLst/>
          </a:prstGeom>
          <a:noFill/>
          <a:ln>
            <a:noFill/>
          </a:ln>
        </p:spPr>
      </p:pic>
      <p:sp>
        <p:nvSpPr>
          <p:cNvPr id="440" name="Google Shape;440;p36"/>
          <p:cNvSpPr txBox="1"/>
          <p:nvPr/>
        </p:nvSpPr>
        <p:spPr>
          <a:xfrm>
            <a:off x="8492413" y="5332550"/>
            <a:ext cx="3288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a:solidFill>
                  <a:schemeClr val="hlink"/>
                </a:solidFill>
                <a:hlinkClick r:id="rId4"/>
              </a:rPr>
              <a:t>Stella’s 006 by Andrew Draws on Litemint Marketplace</a:t>
            </a:r>
            <a:endParaRPr sz="900"/>
          </a:p>
        </p:txBody>
      </p:sp>
      <p:pic>
        <p:nvPicPr>
          <p:cNvPr id="441" name="Google Shape;441;p36"/>
          <p:cNvPicPr preferRelativeResize="0"/>
          <p:nvPr/>
        </p:nvPicPr>
        <p:blipFill>
          <a:blip r:embed="rId5">
            <a:alphaModFix/>
          </a:blip>
          <a:stretch>
            <a:fillRect/>
          </a:stretch>
        </p:blipFill>
        <p:spPr>
          <a:xfrm>
            <a:off x="5388375" y="2387175"/>
            <a:ext cx="2885325" cy="2885325"/>
          </a:xfrm>
          <a:prstGeom prst="rect">
            <a:avLst/>
          </a:prstGeom>
          <a:noFill/>
          <a:ln>
            <a:noFill/>
          </a:ln>
        </p:spPr>
      </p:pic>
      <p:sp>
        <p:nvSpPr>
          <p:cNvPr id="442" name="Google Shape;442;p36"/>
          <p:cNvSpPr txBox="1"/>
          <p:nvPr/>
        </p:nvSpPr>
        <p:spPr>
          <a:xfrm>
            <a:off x="5186575" y="5401100"/>
            <a:ext cx="3288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a:solidFill>
                  <a:schemeClr val="hlink"/>
                </a:solidFill>
                <a:hlinkClick r:id="rId6"/>
              </a:rPr>
              <a:t>AUCTION GOLDEN TICKET by Action Tokens on Litemint</a:t>
            </a:r>
            <a:endParaRPr sz="900"/>
          </a:p>
        </p:txBody>
      </p:sp>
      <p:sp>
        <p:nvSpPr>
          <p:cNvPr id="443" name="Google Shape;443;p36"/>
          <p:cNvSpPr/>
          <p:nvPr/>
        </p:nvSpPr>
        <p:spPr>
          <a:xfrm>
            <a:off x="4356250" y="6372600"/>
            <a:ext cx="1481100" cy="365100"/>
          </a:xfrm>
          <a:prstGeom prst="rect">
            <a:avLst/>
          </a:prstGeom>
          <a:solidFill>
            <a:srgbClr val="536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txBox="1"/>
          <p:nvPr/>
        </p:nvSpPr>
        <p:spPr>
          <a:xfrm>
            <a:off x="4294600" y="6389413"/>
            <a:ext cx="194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FFFFFF"/>
                </a:solidFill>
              </a:rPr>
              <a:t>Session 06: Theory</a:t>
            </a:r>
            <a:endParaRPr sz="1100">
              <a:solidFill>
                <a:srgbClr val="FFFFFF"/>
              </a:solidFill>
            </a:endParaRPr>
          </a:p>
        </p:txBody>
      </p:sp>
    </p:spTree>
  </p:cSld>
  <p:clrMapOvr>
    <a:masterClrMapping/>
  </p:clrMapOvr>
</p:sld>
</file>

<file path=ppt/theme/theme1.xml><?xml version="1.0" encoding="utf-8"?>
<a:theme xmlns:a="http://schemas.openxmlformats.org/drawingml/2006/main" name="Session Main titl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a:themeElements>
    <a:clrScheme name="Custom 6">
      <a:dk1>
        <a:srgbClr val="000000"/>
      </a:dk1>
      <a:lt1>
        <a:srgbClr val="FFFFFF"/>
      </a:lt1>
      <a:dk2>
        <a:srgbClr val="53565A"/>
      </a:dk2>
      <a:lt2>
        <a:srgbClr val="DFE2E5"/>
      </a:lt2>
      <a:accent1>
        <a:srgbClr val="BD081C"/>
      </a:accent1>
      <a:accent2>
        <a:srgbClr val="53565A"/>
      </a:accent2>
      <a:accent3>
        <a:srgbClr val="F98693"/>
      </a:accent3>
      <a:accent4>
        <a:srgbClr val="8D0515"/>
      </a:accent4>
      <a:accent5>
        <a:srgbClr val="5E030E"/>
      </a:accent5>
      <a:accent6>
        <a:srgbClr val="A0A9B2"/>
      </a:accent6>
      <a:hlink>
        <a:srgbClr val="C0000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ession Chapter titl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MASTER">
  <a:themeElements>
    <a:clrScheme name="Custom 6">
      <a:dk1>
        <a:srgbClr val="000000"/>
      </a:dk1>
      <a:lt1>
        <a:srgbClr val="FFFFFF"/>
      </a:lt1>
      <a:dk2>
        <a:srgbClr val="53565A"/>
      </a:dk2>
      <a:lt2>
        <a:srgbClr val="DFE2E5"/>
      </a:lt2>
      <a:accent1>
        <a:srgbClr val="BD081C"/>
      </a:accent1>
      <a:accent2>
        <a:srgbClr val="53565A"/>
      </a:accent2>
      <a:accent3>
        <a:srgbClr val="F98693"/>
      </a:accent3>
      <a:accent4>
        <a:srgbClr val="8D0515"/>
      </a:accent4>
      <a:accent5>
        <a:srgbClr val="5E030E"/>
      </a:accent5>
      <a:accent6>
        <a:srgbClr val="A0A9B2"/>
      </a:accent6>
      <a:hlink>
        <a:srgbClr val="C0000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ession Main titl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3908</Words>
  <Application>Microsoft Office PowerPoint</Application>
  <PresentationFormat>Widescreen</PresentationFormat>
  <Paragraphs>289</Paragraphs>
  <Slides>32</Slides>
  <Notes>32</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32</vt:i4>
      </vt:variant>
    </vt:vector>
  </HeadingPairs>
  <TitlesOfParts>
    <vt:vector size="42" baseType="lpstr">
      <vt:lpstr>Arial</vt:lpstr>
      <vt:lpstr>Arial Nova Cond</vt:lpstr>
      <vt:lpstr>Calibri</vt:lpstr>
      <vt:lpstr>Courier New</vt:lpstr>
      <vt:lpstr>Noto Sans Symbols</vt:lpstr>
      <vt:lpstr>Session Main title</vt:lpstr>
      <vt:lpstr>MASTER</vt:lpstr>
      <vt:lpstr>2_Session Chapter title</vt:lpstr>
      <vt:lpstr>1_MASTER</vt:lpstr>
      <vt:lpstr>1_Session Main title</vt:lpstr>
      <vt:lpstr>PowerPoint Presentation</vt:lpstr>
      <vt:lpstr>Session 6: Agenda</vt:lpstr>
      <vt:lpstr>Session 6: Objectives</vt:lpstr>
      <vt:lpstr>1. Non-Fungible-Tokens</vt:lpstr>
      <vt:lpstr>Non-Fungible-Tokens </vt:lpstr>
      <vt:lpstr>Non-Fungible-Tokens</vt:lpstr>
      <vt:lpstr>Non-Fungible-Tokens</vt:lpstr>
      <vt:lpstr>Non-Fungible-Tokens</vt:lpstr>
      <vt:lpstr>Non-Fungible-Tokens</vt:lpstr>
      <vt:lpstr>Non-Fungible-Tokens</vt:lpstr>
      <vt:lpstr>Non-Fungible-Tokens</vt:lpstr>
      <vt:lpstr>2. NFTs and the Stellar Ecosystem</vt:lpstr>
      <vt:lpstr>NFTs and the Stellar Ecosystem</vt:lpstr>
      <vt:lpstr>NFTs and the Stellar Ecosystem</vt:lpstr>
      <vt:lpstr>NFTs and the Stellar Ecosystem</vt:lpstr>
      <vt:lpstr>NFTs and the Stellar Ecosystem</vt:lpstr>
      <vt:lpstr>NFTs and the Stellar Ecosystem</vt:lpstr>
      <vt:lpstr>3. What is the Metaverse</vt:lpstr>
      <vt:lpstr>NFTs and the Metaverse</vt:lpstr>
      <vt:lpstr>NFTs and the Metaverse</vt:lpstr>
      <vt:lpstr>NFTs and the Metaverse</vt:lpstr>
      <vt:lpstr>NFTs and the Metaverse</vt:lpstr>
      <vt:lpstr>NFTs and the Metaverse</vt:lpstr>
      <vt:lpstr>NFTs and the Metaverse</vt:lpstr>
      <vt:lpstr>NFTs and the Stellar Ecosystem</vt:lpstr>
      <vt:lpstr>NFTs and the Stellar Ecosystem</vt:lpstr>
      <vt:lpstr>4. Conclusion</vt:lpstr>
      <vt:lpstr>Conclusion </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Αλίκη Ντούζγου</dc:creator>
  <cp:lastModifiedBy>Leonidas Katelaris</cp:lastModifiedBy>
  <cp:revision>2</cp:revision>
  <dcterms:created xsi:type="dcterms:W3CDTF">2020-03-09T07:48:28Z</dcterms:created>
  <dcterms:modified xsi:type="dcterms:W3CDTF">2022-07-11T12:47:07Z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\\192.168.212.135\Graphic_designers\PROJECTS\MARIOS\NO NUMBER PROJECTS\The Basics of Cryptocurrencies - MOOC lesson polemitis\FINAL DRAFT 3 MASTER TEMPLATE.pptx</vt:lpwstr>
  </property>
</Properties>
</file>